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7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CFA5-45BD-42C7-B5A5-D8844E3B029D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649F-6C59-475D-B402-E8C85D19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1%88%D0%B8%D0%BD%D1%81%D0%BA%D0%B8%D0%B9_%D0%9A%D0%BE%D0%BD%D1%81%D1%82%D0%B0%D0%BD%D1%82%D0%B8%D0%BD_%D0%94%D0%BC%D0%B8%D1%82%D1%80%D0%B8%D0%B5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1%D0%BB%D0%B5%D0%B4%D1%81%D1%82%D0%B2%D0%B5%D0%BD%D0%BD%D0%BE%D1%81%D1%82%D1%8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2%D1%83%D0%BD%D0%B4%D0%B5%D1%80%D0%BA%D0%B8%D0%BD%D0%B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2%D0%B8%D1%82%D0%B0%D0%BC%D0%B8%D0%BD%D0%BE%D0%B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28625"/>
            <a:ext cx="8858250" cy="1428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smtClean="0">
                <a:solidFill>
                  <a:schemeClr val="accent2"/>
                </a:solidFill>
              </a:rPr>
              <a:t>Родительское собрание</a:t>
            </a:r>
            <a:br>
              <a:rPr lang="ru-RU" sz="5400" b="1" smtClean="0">
                <a:solidFill>
                  <a:schemeClr val="accent2"/>
                </a:solidFill>
              </a:rPr>
            </a:br>
            <a:endParaRPr lang="ru-RU" sz="5400" b="1" smtClean="0">
              <a:solidFill>
                <a:schemeClr val="accent2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 rot="10800000" flipV="1">
            <a:off x="3357563" y="5908675"/>
            <a:ext cx="4786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Arial Black" pitchFamily="34" charset="0"/>
              </a:rPr>
              <a:t>28 ноября 2014 </a:t>
            </a:r>
            <a:r>
              <a:rPr lang="ru-RU" sz="2800" b="1" dirty="0">
                <a:solidFill>
                  <a:srgbClr val="000066"/>
                </a:solidFill>
                <a:latin typeface="Arial Black" pitchFamily="34" charset="0"/>
              </a:rPr>
              <a:t>года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85750" y="1285875"/>
            <a:ext cx="88582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85011D"/>
                </a:solidFill>
              </a:rPr>
              <a:t>ПРАВОВАЯ ОТВЕТСТВЕННОСТЬ РОДИТЕЛЕЙ ЗА ВОСПИТАНИЕ РЕБЁНКА – ЗАЛОГ ЕГО УСПЕШНОСТИ В УЧЁБЕ И В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571500" y="1214438"/>
            <a:ext cx="8001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5. Администрация школы может обратиться в правоохранительные органы с целью привлечения родителей (законных представителей)</a:t>
            </a:r>
            <a:br>
              <a:rPr lang="ru-RU" sz="2400" dirty="0"/>
            </a:br>
            <a:r>
              <a:rPr lang="ru-RU" sz="2400" dirty="0"/>
              <a:t>несовершеннолетнего, согласно кодексу РФ об административных правонарушениях, если они не исполняют, либо исполняют не должным образом обязанности по содержанию, воспитанию, обучению ребенка (не обеспечивают ему должного ухода, не следят </a:t>
            </a:r>
            <a:r>
              <a:rPr lang="ru-RU" sz="2400" dirty="0" smtClean="0"/>
              <a:t>за   его </a:t>
            </a:r>
            <a:r>
              <a:rPr lang="ru-RU" sz="2400" dirty="0"/>
              <a:t>успеваемостью, регулярно не посещают родительские собрания, не реагируют на замечания учителей школы).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Документы, регламентирующие         права и обязанности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1" name="Picture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700213"/>
            <a:ext cx="213836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773238"/>
            <a:ext cx="1905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1773238"/>
            <a:ext cx="19050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4429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b="1" smtClean="0">
                <a:solidFill>
                  <a:srgbClr val="85011D"/>
                </a:solidFill>
              </a:rPr>
              <a:t>Причины снижения успеваемости школьников и пути </a:t>
            </a:r>
          </a:p>
          <a:p>
            <a:pPr algn="ctr">
              <a:buFontTx/>
              <a:buNone/>
            </a:pPr>
            <a:r>
              <a:rPr lang="ru-RU" sz="5400" b="1" smtClean="0">
                <a:solidFill>
                  <a:srgbClr val="85011D"/>
                </a:solidFill>
              </a:rPr>
              <a:t>их преодоления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10239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85011D"/>
                </a:solidFill>
              </a:rPr>
              <a:t>Причины неуспеваемости</a:t>
            </a:r>
            <a:endParaRPr lang="ru-RU" sz="4000" b="1" smtClean="0">
              <a:solidFill>
                <a:srgbClr val="85011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214438"/>
            <a:ext cx="7929563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СОЦИАЛЬНЫЕ ПРИЧИНЫ</a:t>
            </a:r>
          </a:p>
          <a:p>
            <a:pPr>
              <a:buFont typeface="Wingdings" pitchFamily="2" charset="2"/>
              <a:buChar char="v"/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НАСЛЕДСТВЕННОСТЬ</a:t>
            </a:r>
          </a:p>
          <a:p>
            <a:pPr>
              <a:buFont typeface="Wingdings" pitchFamily="2" charset="2"/>
              <a:buChar char="v"/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ЗАБОЛЕВАНИЯ, ПРИВОДЯЩИЕ К ВЫКЛЮЧЕНИЮ ИЗ УЧЕБНОГО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1023937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85011D"/>
                </a:solidFill>
              </a:rPr>
              <a:t>Социальные причины</a:t>
            </a:r>
            <a:br>
              <a:rPr lang="ru-RU" sz="3600" b="1" smtClean="0">
                <a:solidFill>
                  <a:srgbClr val="85011D"/>
                </a:solidFill>
              </a:rPr>
            </a:br>
            <a:endParaRPr lang="ru-RU" sz="4000" b="1" smtClean="0">
              <a:solidFill>
                <a:srgbClr val="85011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1214438"/>
            <a:ext cx="828675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Социальная среда, в которой воспитывается ученик </a:t>
            </a:r>
          </a:p>
          <a:p>
            <a:pPr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Низкий уровень жизни родителей</a:t>
            </a:r>
          </a:p>
          <a:p>
            <a:pPr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Тяжёлая социально-психологическая обстановка в школе, классе, негативное отношение со стороны учителей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809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85011D"/>
                </a:solidFill>
              </a:rPr>
              <a:t>Социальные причины</a:t>
            </a:r>
            <a:endParaRPr lang="ru-RU" sz="4000" b="1" smtClean="0">
              <a:solidFill>
                <a:srgbClr val="85011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285875"/>
            <a:ext cx="828675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Особенности домашнего воспитания</a:t>
            </a:r>
          </a:p>
          <a:p>
            <a:pPr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Систематические прогулы занятий </a:t>
            </a:r>
          </a:p>
          <a:p>
            <a:pPr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rgbClr val="85011D"/>
                </a:solidFill>
              </a:rPr>
              <a:t>Лень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. Наиболее частой причиной лени, по мнению 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hlinkClick r:id="rId3" tooltip="Ушинский Константин Дмитриевич"/>
              </a:rPr>
              <a:t>Ушинского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, является «прямое нерасположение к той деятельности, к которой взрослые призывают ребёнка»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809625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85011D"/>
                </a:solidFill>
              </a:rPr>
              <a:t>Наследственность</a:t>
            </a:r>
            <a:br>
              <a:rPr lang="ru-RU" sz="3600" b="1" smtClean="0">
                <a:solidFill>
                  <a:srgbClr val="85011D"/>
                </a:solidFill>
              </a:rPr>
            </a:br>
            <a:endParaRPr lang="ru-RU" sz="4000" b="1" smtClean="0">
              <a:solidFill>
                <a:srgbClr val="85011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1071563"/>
            <a:ext cx="85725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Неблагоприятная 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hlinkClick r:id="rId3" tooltip="Наследственность"/>
              </a:rPr>
              <a:t>наследственность</a:t>
            </a: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Медлительность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Чрезмерная робость, стеснительность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Нестандартность. В эту группу могут попасть и 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hlinkClick r:id="rId4" tooltip="Вундеркинд"/>
              </a:rPr>
              <a:t>вундеркинды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, которые по разным причинам выпадают из процесса обучения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Врождённая неспособность к умственному труду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50"/>
            <a:ext cx="9144000" cy="809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85011D"/>
                </a:solidFill>
              </a:rPr>
              <a:t>Статистика по России</a:t>
            </a:r>
            <a:endParaRPr lang="ru-RU" sz="4000" b="1" smtClean="0">
              <a:solidFill>
                <a:srgbClr val="85011D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1000125"/>
          <a:ext cx="8358249" cy="5623159"/>
        </p:xfrm>
        <a:graphic>
          <a:graphicData uri="http://schemas.openxmlformats.org/drawingml/2006/table">
            <a:tbl>
              <a:tblPr/>
              <a:tblGrid>
                <a:gridCol w="3151484"/>
                <a:gridCol w="2634995"/>
                <a:gridCol w="2571770"/>
              </a:tblGrid>
              <a:tr h="1987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Школьная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успеваемость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Мужской пол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Женский пол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Отличники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Хорошисты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«4» - «3»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«3» - «2»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11668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85011D"/>
                </a:solidFill>
              </a:rPr>
              <a:t>Заболевания, приводящие к выключению из учебного процесса</a:t>
            </a:r>
            <a:endParaRPr lang="ru-RU" sz="4000" b="1" smtClean="0">
              <a:solidFill>
                <a:srgbClr val="85011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643063"/>
            <a:ext cx="7929563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</a:rPr>
              <a:t>Отставание в развитии от своих сверстников </a:t>
            </a:r>
          </a:p>
          <a:p>
            <a:pPr>
              <a:buFont typeface="Arial" pitchFamily="34" charset="0"/>
              <a:buChar char="•"/>
              <a:defRPr/>
            </a:pPr>
            <a:endParaRPr lang="ru-RU" sz="3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</a:rPr>
              <a:t>Слабое здоровье</a:t>
            </a:r>
          </a:p>
          <a:p>
            <a:pPr>
              <a:buFont typeface="Arial" pitchFamily="34" charset="0"/>
              <a:buChar char="•"/>
              <a:defRPr/>
            </a:pPr>
            <a:endParaRPr lang="ru-RU" sz="3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</a:rPr>
              <a:t> Причиной плохих оценок может стать </a:t>
            </a: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  <a:hlinkClick r:id="rId3" tooltip="Авитаминоз"/>
              </a:rPr>
              <a:t>авитаминоз</a:t>
            </a: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66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85011D"/>
                </a:solidFill>
              </a:rPr>
              <a:t>ОБЩИЕ РЕКОМЕНДАЦИИ</a:t>
            </a:r>
            <a:endParaRPr lang="ru-RU" sz="4000" b="1" smtClean="0">
              <a:solidFill>
                <a:srgbClr val="85011D"/>
              </a:solidFill>
            </a:endParaRPr>
          </a:p>
        </p:txBody>
      </p:sp>
      <p:sp>
        <p:nvSpPr>
          <p:cNvPr id="40964" name="Прямоугольник 3"/>
          <p:cNvSpPr>
            <a:spLocks noChangeArrowheads="1"/>
          </p:cNvSpPr>
          <p:nvPr/>
        </p:nvSpPr>
        <p:spPr bwMode="auto">
          <a:xfrm>
            <a:off x="428625" y="1071563"/>
            <a:ext cx="8429625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3200" b="1" i="1">
                <a:solidFill>
                  <a:srgbClr val="000066"/>
                </a:solidFill>
              </a:rPr>
              <a:t>Если вас что-то беспокоит в поведении ребенка, постарайтесь как можно скорее встретиться и обсудить это с классным руководителем</a:t>
            </a:r>
            <a:br>
              <a:rPr lang="ru-RU" sz="3200" b="1" i="1">
                <a:solidFill>
                  <a:srgbClr val="000066"/>
                </a:solidFill>
              </a:rPr>
            </a:br>
            <a:endParaRPr lang="ru-RU" sz="3200" b="1" i="1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3200" b="1" i="1">
                <a:solidFill>
                  <a:srgbClr val="000066"/>
                </a:solidFill>
              </a:rPr>
              <a:t>Если в семье произошли какие-то события, повлиявшие на психологическое состояние ребенка сообщите об этом классному руководителю. Именно изменениями в семейной жизни часто объясняются внезапные перемены в поведении детей</a:t>
            </a:r>
            <a:br>
              <a:rPr lang="ru-RU" sz="3200" b="1" i="1">
                <a:solidFill>
                  <a:srgbClr val="000066"/>
                </a:solidFill>
              </a:rPr>
            </a:br>
            <a:endParaRPr lang="ru-RU" sz="3200" b="1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143000"/>
            <a:ext cx="8501063" cy="714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Все начинается в.... </a:t>
            </a:r>
            <a:r>
              <a:rPr lang="ru-RU" b="1" dirty="0" smtClean="0">
                <a:solidFill>
                  <a:srgbClr val="85011D"/>
                </a:solidFill>
              </a:rPr>
              <a:t>Семье…..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dirty="0" smtClean="0">
              <a:solidFill>
                <a:schemeClr val="accent2"/>
              </a:solidFill>
            </a:endParaRPr>
          </a:p>
        </p:txBody>
      </p:sp>
      <p:sp>
        <p:nvSpPr>
          <p:cNvPr id="4101" name="Прямоугольник 5"/>
          <p:cNvSpPr>
            <a:spLocks noChangeArrowheads="1"/>
          </p:cNvSpPr>
          <p:nvPr/>
        </p:nvSpPr>
        <p:spPr bwMode="auto">
          <a:xfrm>
            <a:off x="2286000" y="12858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4102" name="Picture 3" descr="C:\Documents and Settings\lv\Рабочий стол\Агрессия\48860616_933113ea114fe44e2df8bdb08893a4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1214438"/>
            <a:ext cx="535781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571500"/>
            <a:ext cx="8429625" cy="43592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3600" b="1" i="1" smtClean="0">
                <a:solidFill>
                  <a:srgbClr val="000066"/>
                </a:solidFill>
              </a:rPr>
              <a:t>Проявляйте интерес к школьным делам, обсуждайте сложные ситуации, вместе ищите выход из конфликтов</a:t>
            </a:r>
            <a:br>
              <a:rPr lang="ru-RU" sz="3600" b="1" i="1" smtClean="0">
                <a:solidFill>
                  <a:srgbClr val="000066"/>
                </a:solidFill>
              </a:rPr>
            </a:br>
            <a:endParaRPr lang="ru-RU" sz="3600" b="1" i="1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3600" b="1" i="1" smtClean="0">
                <a:solidFill>
                  <a:srgbClr val="000066"/>
                </a:solidFill>
              </a:rPr>
              <a:t>Посоветуйте ребенку в затруднительных ситуациях обращаться за помощью к классному руководителю</a:t>
            </a:r>
            <a:br>
              <a:rPr lang="ru-RU" sz="3600" b="1" i="1" smtClean="0">
                <a:solidFill>
                  <a:srgbClr val="000066"/>
                </a:solidFill>
              </a:rPr>
            </a:br>
            <a:endParaRPr lang="ru-RU" sz="3600" b="1" i="1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9525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b="1" smtClean="0">
                <a:solidFill>
                  <a:srgbClr val="85011D"/>
                </a:solidFill>
              </a:rPr>
              <a:t>Если вы хотите, чтобы Ваш ребёнок ходил в школу с удовольствием, то</a:t>
            </a:r>
            <a:endParaRPr lang="ru-RU" sz="3600" b="1" smtClean="0">
              <a:solidFill>
                <a:srgbClr val="85011D"/>
              </a:solidFill>
            </a:endParaRPr>
          </a:p>
        </p:txBody>
      </p:sp>
      <p:sp>
        <p:nvSpPr>
          <p:cNvPr id="44036" name="Прямоугольник 3"/>
          <p:cNvSpPr>
            <a:spLocks noChangeArrowheads="1"/>
          </p:cNvSpPr>
          <p:nvPr/>
        </p:nvSpPr>
        <p:spPr bwMode="auto">
          <a:xfrm>
            <a:off x="571500" y="1609725"/>
            <a:ext cx="8072438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>
                <a:solidFill>
                  <a:srgbClr val="002060"/>
                </a:solidFill>
              </a:rPr>
              <a:t>Не говорите о школе плохо, не критикуйте учителей в присутствии детей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2800" b="1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>
                <a:solidFill>
                  <a:srgbClr val="002060"/>
                </a:solidFill>
              </a:rPr>
              <a:t>Не спешите обвинять учителей в отсутствии индивидуального подхода, задумайтесь над линией собственного поведения</a:t>
            </a:r>
            <a:br>
              <a:rPr lang="ru-RU" sz="2800" b="1">
                <a:solidFill>
                  <a:srgbClr val="002060"/>
                </a:solidFill>
              </a:rPr>
            </a:br>
            <a:endParaRPr lang="ru-RU" sz="2800" b="1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>
                <a:solidFill>
                  <a:srgbClr val="002060"/>
                </a:solidFill>
              </a:rPr>
              <a:t> Вспомните сколько раз вы сидели с ребёнком и наблюдали за его работой над уроками, были ли случаи когда вы заметили у ребёнка неправильные приёмы работы и показали ему правильные </a:t>
            </a:r>
            <a:br>
              <a:rPr lang="ru-RU" sz="2800" b="1">
                <a:solidFill>
                  <a:srgbClr val="002060"/>
                </a:solidFill>
              </a:rPr>
            </a:br>
            <a:endParaRPr lang="ru-RU" sz="2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404813"/>
            <a:ext cx="8286750" cy="42386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smtClean="0">
                <a:solidFill>
                  <a:srgbClr val="002060"/>
                </a:solidFill>
              </a:rPr>
              <a:t> В случае конфликтной ситуации в школе постарайтесь устранить её, не обсуждая все подробности с ребёнком</a:t>
            </a:r>
          </a:p>
          <a:p>
            <a:pPr>
              <a:buFont typeface="Wingdings" pitchFamily="2" charset="2"/>
              <a:buChar char="ü"/>
            </a:pPr>
            <a:r>
              <a:rPr lang="ru-RU" b="1" smtClean="0">
                <a:solidFill>
                  <a:srgbClr val="002060"/>
                </a:solidFill>
              </a:rPr>
              <a:t> Следите, чтобы ваш ребёнок вовремя ложился спать. Не выспавшийся ребёнок на уроке грустное зрелище </a:t>
            </a:r>
          </a:p>
          <a:p>
            <a:pPr>
              <a:buFont typeface="Wingdings" pitchFamily="2" charset="2"/>
              <a:buChar char="ü"/>
            </a:pPr>
            <a:r>
              <a:rPr lang="ru-RU" b="1" smtClean="0">
                <a:solidFill>
                  <a:srgbClr val="002060"/>
                </a:solidFill>
              </a:rPr>
              <a:t>Пусть ребёнок видит, что вы интересуетесь его заданиями, книгами, которые он приносит из школы</a:t>
            </a:r>
            <a:endParaRPr lang="ru-RU" sz="36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9144000" cy="40020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3600" b="1" smtClean="0">
                <a:solidFill>
                  <a:srgbClr val="002060"/>
                </a:solidFill>
              </a:rPr>
              <a:t>Читайте сами, пусть ребёнок видит, что свободное время вы проводите за книгами, а не только у телевизора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3600" b="1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3600" b="1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3600" b="1" smtClean="0">
                <a:solidFill>
                  <a:srgbClr val="002060"/>
                </a:solidFill>
              </a:rPr>
              <a:t> Учите ребёнка выражать свои мысли письменно: обменивайтесь с ним записками, пишите вместе письма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b="1" smtClean="0">
                <a:solidFill>
                  <a:srgbClr val="002060"/>
                </a:solidFill>
              </a:rPr>
              <a:t/>
            </a:r>
            <a:br>
              <a:rPr lang="ru-RU" sz="3600" b="1" smtClean="0">
                <a:solidFill>
                  <a:srgbClr val="002060"/>
                </a:solidFill>
              </a:rPr>
            </a:br>
            <a:endParaRPr lang="ru-RU" sz="40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404813"/>
            <a:ext cx="8215313" cy="45259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smtClean="0"/>
              <a:t> </a:t>
            </a:r>
            <a:r>
              <a:rPr lang="ru-RU" sz="3600" b="1" smtClean="0">
                <a:solidFill>
                  <a:srgbClr val="002060"/>
                </a:solidFill>
              </a:rPr>
              <a:t>Принимайте участие в жизни класса и школы. Ребёнку приятно, если его школа станет частью вашей жизни</a:t>
            </a:r>
          </a:p>
          <a:p>
            <a:pPr>
              <a:buFont typeface="Wingdings" pitchFamily="2" charset="2"/>
              <a:buChar char="ü"/>
            </a:pPr>
            <a:endParaRPr lang="ru-RU" sz="3600" b="1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smtClean="0">
                <a:solidFill>
                  <a:srgbClr val="002060"/>
                </a:solidFill>
              </a:rPr>
              <a:t> В школе ваш ребёнок может столкнуться с очень критическим отношением к себе. Помогите ему не утратить веры в себя</a:t>
            </a:r>
          </a:p>
          <a:p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000066"/>
                </a:solidFill>
              </a:rPr>
              <a:t>Органы и учреждения защищающие права детей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2800" smtClean="0">
                <a:solidFill>
                  <a:srgbClr val="000066"/>
                </a:solidFill>
              </a:rPr>
              <a:t>Комиссии по делам несовершеннолетних и защите их прав.</a:t>
            </a:r>
          </a:p>
          <a:p>
            <a:pPr marL="609600" indent="-609600" eaLnBrk="1" hangingPunct="1"/>
            <a:r>
              <a:rPr lang="ru-RU" sz="2800" smtClean="0">
                <a:solidFill>
                  <a:srgbClr val="000066"/>
                </a:solidFill>
              </a:rPr>
              <a:t>Органы управления социальной защитой.</a:t>
            </a:r>
          </a:p>
          <a:p>
            <a:pPr marL="609600" indent="-609600" eaLnBrk="1" hangingPunct="1"/>
            <a:r>
              <a:rPr lang="ru-RU" sz="2800" smtClean="0">
                <a:solidFill>
                  <a:srgbClr val="000066"/>
                </a:solidFill>
              </a:rPr>
              <a:t>Органы управления образованием.</a:t>
            </a:r>
          </a:p>
          <a:p>
            <a:pPr marL="609600" indent="-609600" eaLnBrk="1" hangingPunct="1"/>
            <a:r>
              <a:rPr lang="ru-RU" sz="2800" smtClean="0">
                <a:solidFill>
                  <a:srgbClr val="000066"/>
                </a:solidFill>
              </a:rPr>
              <a:t>Органы опеки и попечительства.</a:t>
            </a:r>
          </a:p>
          <a:p>
            <a:pPr marL="609600" indent="-609600" eaLnBrk="1" hangingPunct="1"/>
            <a:r>
              <a:rPr lang="ru-RU" sz="2800" smtClean="0">
                <a:solidFill>
                  <a:srgbClr val="000066"/>
                </a:solidFill>
              </a:rPr>
              <a:t>Органы управления здравоохранением и учреждения здравоохранения.</a:t>
            </a:r>
          </a:p>
          <a:p>
            <a:pPr marL="609600" indent="-609600" eaLnBrk="1" hangingPunct="1"/>
            <a:r>
              <a:rPr lang="ru-RU" sz="2800" smtClean="0">
                <a:solidFill>
                  <a:srgbClr val="000066"/>
                </a:solidFill>
              </a:rPr>
              <a:t>Органы по делам молодежи, службы занятости, орган внутренних дел.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500063"/>
            <a:ext cx="8501063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/>
              <a:t>Обязанности родителей</a:t>
            </a:r>
            <a:r>
              <a:rPr lang="ru-RU" smtClean="0"/>
              <a:t/>
            </a:r>
            <a:br>
              <a:rPr lang="ru-RU" smtClean="0"/>
            </a:br>
            <a:endParaRPr lang="ru-RU" b="1" smtClean="0">
              <a:solidFill>
                <a:schemeClr val="accent2"/>
              </a:solidFill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57188" y="928688"/>
            <a:ext cx="83581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5125" algn="just" eaLnBrk="0" hangingPunct="0">
              <a:tabLst>
                <a:tab pos="573088" algn="l"/>
              </a:tabLst>
            </a:pPr>
            <a:r>
              <a:rPr lang="ru-RU" sz="2000" b="1" u="sng">
                <a:cs typeface="Times New Roman" pitchFamily="18" charset="0"/>
              </a:rPr>
              <a:t>Родители обязаны</a:t>
            </a:r>
            <a:r>
              <a:rPr lang="ru-RU" sz="2000" b="1">
                <a:cs typeface="Times New Roman" pitchFamily="18" charset="0"/>
              </a:rPr>
              <a:t>:</a:t>
            </a:r>
          </a:p>
          <a:p>
            <a:pPr indent="365125" algn="just" eaLnBrk="0" hangingPunct="0">
              <a:tabLst>
                <a:tab pos="573088" algn="l"/>
              </a:tabLst>
            </a:pPr>
            <a:endParaRPr lang="ru-RU" sz="1600" b="1"/>
          </a:p>
          <a:p>
            <a:pPr indent="365125" eaLnBrk="0" hangingPunct="0">
              <a:tabLst>
                <a:tab pos="573088" algn="l"/>
              </a:tabLst>
            </a:pPr>
            <a:r>
              <a:rPr lang="ru-RU" sz="2000">
                <a:cs typeface="Times New Roman" pitchFamily="18" charset="0"/>
              </a:rPr>
              <a:t>1.	Обеспечивать и защищать права и интересы своих детей, не</a:t>
            </a:r>
            <a:br>
              <a:rPr lang="ru-RU" sz="2000">
                <a:cs typeface="Times New Roman" pitchFamily="18" charset="0"/>
              </a:rPr>
            </a:br>
            <a:r>
              <a:rPr lang="ru-RU" sz="2000">
                <a:cs typeface="Times New Roman" pitchFamily="18" charset="0"/>
              </a:rPr>
              <a:t>причиняя вред их физическому и психологическому здоровью,</a:t>
            </a:r>
            <a:br>
              <a:rPr lang="ru-RU" sz="2000">
                <a:cs typeface="Times New Roman" pitchFamily="18" charset="0"/>
              </a:rPr>
            </a:br>
            <a:r>
              <a:rPr lang="ru-RU" sz="2000">
                <a:cs typeface="Times New Roman" pitchFamily="18" charset="0"/>
              </a:rPr>
              <a:t>нравственному развитию, воспитывать детей, исключая</a:t>
            </a:r>
            <a:br>
              <a:rPr lang="ru-RU" sz="2000">
                <a:cs typeface="Times New Roman" pitchFamily="18" charset="0"/>
              </a:rPr>
            </a:br>
            <a:r>
              <a:rPr lang="ru-RU" sz="2000">
                <a:cs typeface="Times New Roman" pitchFamily="18" charset="0"/>
              </a:rPr>
              <a:t>пренебрежительное, грубое, жестокое, унижающее человеческое</a:t>
            </a:r>
            <a:br>
              <a:rPr lang="ru-RU" sz="2000">
                <a:cs typeface="Times New Roman" pitchFamily="18" charset="0"/>
              </a:rPr>
            </a:br>
            <a:r>
              <a:rPr lang="ru-RU" sz="2000">
                <a:cs typeface="Times New Roman" pitchFamily="18" charset="0"/>
              </a:rPr>
              <a:t>достоинство обращение, оскорбление, эксплуатацию.</a:t>
            </a:r>
            <a:endParaRPr lang="ru-RU" sz="1600"/>
          </a:p>
          <a:p>
            <a:pPr indent="365125" eaLnBrk="0" hangingPunct="0">
              <a:tabLst>
                <a:tab pos="573088" algn="l"/>
              </a:tabLst>
            </a:pPr>
            <a:r>
              <a:rPr lang="ru-RU" sz="2000">
                <a:cs typeface="Times New Roman" pitchFamily="18" charset="0"/>
              </a:rPr>
              <a:t>2.	Обеспечить детям до 15 лет получение основного общего</a:t>
            </a:r>
            <a:br>
              <a:rPr lang="ru-RU" sz="2000">
                <a:cs typeface="Times New Roman" pitchFamily="18" charset="0"/>
              </a:rPr>
            </a:br>
            <a:r>
              <a:rPr lang="ru-RU" sz="2000">
                <a:cs typeface="Times New Roman" pitchFamily="18" charset="0"/>
              </a:rPr>
              <a:t>образования в общеобразовательной школе или другом</a:t>
            </a:r>
            <a:br>
              <a:rPr lang="ru-RU" sz="2000">
                <a:cs typeface="Times New Roman" pitchFamily="18" charset="0"/>
              </a:rPr>
            </a:br>
            <a:r>
              <a:rPr lang="ru-RU" sz="2000">
                <a:cs typeface="Times New Roman" pitchFamily="18" charset="0"/>
              </a:rPr>
              <a:t>приравненном к ней по статусу образовательном учреждении.</a:t>
            </a:r>
            <a:endParaRPr lang="ru-RU" sz="1600"/>
          </a:p>
          <a:p>
            <a:pPr indent="365125" eaLnBrk="0" hangingPunct="0">
              <a:tabLst>
                <a:tab pos="573088" algn="l"/>
              </a:tabLst>
            </a:pPr>
            <a:r>
              <a:rPr lang="ru-RU" sz="2000">
                <a:cs typeface="Times New Roman" pitchFamily="18" charset="0"/>
              </a:rPr>
              <a:t>3. Выполнять Устав образовательного учреждения.</a:t>
            </a:r>
            <a:endParaRPr lang="ru-RU" sz="1600"/>
          </a:p>
          <a:p>
            <a:pPr indent="365125" eaLnBrk="0" hangingPunct="0">
              <a:tabLst>
                <a:tab pos="573088" algn="l"/>
              </a:tabLst>
            </a:pPr>
            <a:r>
              <a:rPr lang="ru-RU" sz="2000">
                <a:cs typeface="Times New Roman" pitchFamily="18" charset="0"/>
              </a:rPr>
              <a:t>4. Принимать участие в управлении школой (Совет школы).</a:t>
            </a:r>
            <a:endParaRPr lang="ru-RU" sz="1600"/>
          </a:p>
          <a:p>
            <a:pPr indent="365125" eaLnBrk="0" hangingPunct="0">
              <a:tabLst>
                <a:tab pos="573088" algn="l"/>
              </a:tabLst>
            </a:pPr>
            <a:r>
              <a:rPr lang="ru-RU" sz="2000">
                <a:cs typeface="Times New Roman" pitchFamily="18" charset="0"/>
              </a:rPr>
              <a:t>5. В случае академической задолженности у обучающегося ответственность за ликвидацию ее в течение следующего учебного года возлагается на родителей (законных представителей).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428625" y="500063"/>
            <a:ext cx="835818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6. Не допускать неоправданного вмешательства в работу преподавателей по вопросам, которые по своему характеру входят в круг их профессиональных обязанностей.</a:t>
            </a:r>
          </a:p>
          <a:p>
            <a:r>
              <a:rPr lang="ru-RU" sz="2400" dirty="0"/>
              <a:t>7. Обеспечить в меру своих способностей и финансовых возможностей условия жизни, необходимые для нормального развития ребенка.</a:t>
            </a:r>
          </a:p>
          <a:p>
            <a:r>
              <a:rPr lang="ru-RU" sz="2400" dirty="0"/>
              <a:t>8. Обеспечить ребенка всем необходимым для посещения школы (канцелярские принадлежности, спортивная форма, дополнительные учебные пособия).</a:t>
            </a:r>
          </a:p>
          <a:p>
            <a:r>
              <a:rPr lang="ru-RU" sz="2400" dirty="0"/>
              <a:t>9. Регулярно посещать родительские собрания, посещать школу по вызову классного руководителя или администрации.</a:t>
            </a:r>
          </a:p>
          <a:p>
            <a:r>
              <a:rPr lang="ru-RU" sz="2400" dirty="0"/>
              <a:t>10.  Отпускать ребенка на внеклассные школьные мероприятия, если ребенок здоров и сам того желает.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6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28625" y="1500188"/>
            <a:ext cx="8143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74650" eaLnBrk="0" hangingPunct="0">
              <a:tabLst>
                <a:tab pos="622300" algn="l"/>
              </a:tabLst>
            </a:pPr>
            <a:r>
              <a:rPr lang="ru-RU" sz="2800" dirty="0">
                <a:cs typeface="Times New Roman" pitchFamily="18" charset="0"/>
              </a:rPr>
              <a:t>11. По возможности выделять материальные средства на посещение театров и музеев, если этого требует программа </a:t>
            </a:r>
            <a:r>
              <a:rPr lang="ru-RU" sz="2800" dirty="0" smtClean="0">
                <a:cs typeface="Times New Roman" pitchFamily="18" charset="0"/>
              </a:rPr>
              <a:t>класса.</a:t>
            </a:r>
            <a:endParaRPr lang="ru-RU" sz="2000" dirty="0"/>
          </a:p>
          <a:p>
            <a:pPr indent="374650" eaLnBrk="0" hangingPunct="0">
              <a:tabLst>
                <a:tab pos="622300" algn="l"/>
              </a:tabLst>
            </a:pPr>
            <a:r>
              <a:rPr lang="ru-RU" sz="2800" dirty="0">
                <a:cs typeface="Times New Roman" pitchFamily="18" charset="0"/>
              </a:rPr>
              <a:t>12. Контролировать посещаемость уроков, выполнение домашних </a:t>
            </a:r>
            <a:r>
              <a:rPr lang="ru-RU" sz="2800" dirty="0" smtClean="0">
                <a:cs typeface="Times New Roman" pitchFamily="18" charset="0"/>
              </a:rPr>
              <a:t>заданий </a:t>
            </a:r>
            <a:r>
              <a:rPr lang="ru-RU" sz="2800" dirty="0">
                <a:cs typeface="Times New Roman" pitchFamily="18" charset="0"/>
              </a:rPr>
              <a:t>и результаты учебного процесса.</a:t>
            </a:r>
            <a:endParaRPr lang="ru-RU" sz="2000" dirty="0"/>
          </a:p>
          <a:p>
            <a:pPr indent="374650" eaLnBrk="0" hangingPunct="0">
              <a:tabLst>
                <a:tab pos="622300" algn="l"/>
              </a:tabLst>
            </a:pPr>
            <a:r>
              <a:rPr lang="ru-RU" sz="2800" dirty="0">
                <a:cs typeface="Times New Roman" pitchFamily="18" charset="0"/>
              </a:rPr>
              <a:t>13. Родители обязаны следить за внешним видом ребенка.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500063"/>
            <a:ext cx="8501063" cy="9286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smtClean="0"/>
              <a:t>Ответственность родителей</a:t>
            </a:r>
            <a:r>
              <a:rPr lang="ru-RU" sz="5400" smtClean="0"/>
              <a:t/>
            </a:r>
            <a:br>
              <a:rPr lang="ru-RU" sz="5400" smtClean="0"/>
            </a:br>
            <a:endParaRPr lang="ru-RU" sz="5400" b="1" smtClean="0">
              <a:solidFill>
                <a:schemeClr val="accent2"/>
              </a:solidFill>
            </a:endParaRPr>
          </a:p>
        </p:txBody>
      </p:sp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428625" y="1071563"/>
            <a:ext cx="83581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800"/>
              <a:t>Родители (законные представители) обучающихся, воспитанников несут ответственность за их воспитание, получение ими основного общего образования. </a:t>
            </a:r>
          </a:p>
          <a:p>
            <a:pPr marL="457200" indent="-457200"/>
            <a:r>
              <a:rPr lang="ru-RU" sz="2800"/>
              <a:t>                 (ст.52 Закон «Об образовании»)</a:t>
            </a:r>
          </a:p>
          <a:p>
            <a:pPr marL="457200" indent="-457200">
              <a:buFontTx/>
              <a:buAutoNum type="arabicPeriod" startAt="2"/>
            </a:pPr>
            <a:r>
              <a:rPr lang="ru-RU" sz="2800"/>
              <a:t>Родители учащегося, переведенного в следующий класс условно , несут ответственность за ликвидацию обучающимся академической задолженности в течение следующего учебного года .</a:t>
            </a:r>
          </a:p>
          <a:p>
            <a:pPr marL="457200" indent="-457200"/>
            <a:r>
              <a:rPr lang="ru-RU" sz="2800"/>
              <a:t>                   (ст.17 Закон «Об образовании»)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6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285750" y="1444625"/>
            <a:ext cx="85010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3. Неисполнение или ненадлежащее исполнение родителями или иными законными представителями несовершеннолетних обязанностей по содержанию, воспитанию, обучению, защите прав и интересов несовершеннолетних </a:t>
            </a:r>
            <a:r>
              <a:rPr lang="ru-RU" sz="2800" dirty="0" smtClean="0"/>
              <a:t> </a:t>
            </a:r>
            <a:r>
              <a:rPr lang="ru-RU" sz="2800" dirty="0"/>
              <a:t>влечет привлечение к</a:t>
            </a:r>
            <a:br>
              <a:rPr lang="ru-RU" sz="2800" dirty="0"/>
            </a:br>
            <a:r>
              <a:rPr lang="ru-RU" sz="2800" dirty="0"/>
              <a:t>административной ответственности.</a:t>
            </a:r>
          </a:p>
          <a:p>
            <a:r>
              <a:rPr lang="ru-RU" sz="2800" dirty="0"/>
              <a:t>(ст.5-35- Кодекса Российской</a:t>
            </a:r>
            <a:br>
              <a:rPr lang="ru-RU" sz="2800" dirty="0"/>
            </a:br>
            <a:r>
              <a:rPr lang="ru-RU" sz="2800" dirty="0"/>
              <a:t>Федерации об административных правонарушениях от 30 декабря 2001г. </a:t>
            </a:r>
            <a:r>
              <a:rPr lang="en-US" sz="2800" dirty="0"/>
              <a:t>N</a:t>
            </a:r>
            <a:r>
              <a:rPr lang="ru-RU" sz="2800" dirty="0"/>
              <a:t>95-3)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285750" y="642938"/>
            <a:ext cx="85725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31788" eaLnBrk="0" hangingPunct="0">
              <a:tabLst>
                <a:tab pos="566738" algn="l"/>
              </a:tabLst>
            </a:pPr>
            <a:r>
              <a:rPr lang="ru-RU" sz="2400" dirty="0">
                <a:cs typeface="Times New Roman" pitchFamily="18" charset="0"/>
              </a:rPr>
              <a:t>4.Перед Педагогическим советом школы и другими общественными организациями, созданными в школе, Комиссией по делам несовершеннолетних, а в отдельных случаях перед правоохранительными органами родители несут ответственность за:</a:t>
            </a:r>
            <a:endParaRPr lang="ru-RU" sz="1600" dirty="0"/>
          </a:p>
          <a:p>
            <a:pPr indent="331788" eaLnBrk="0" hangingPunct="0">
              <a:buFontTx/>
              <a:buChar char="•"/>
              <a:tabLst>
                <a:tab pos="566738" algn="l"/>
              </a:tabLst>
            </a:pPr>
            <a:r>
              <a:rPr lang="ru-RU" sz="2400" dirty="0">
                <a:cs typeface="Times New Roman" pitchFamily="18" charset="0"/>
              </a:rPr>
              <a:t>игнорирование возложенных на них законом обязательств по воспитанию детей в семье, созданию им надлежащих условий для обучения, отдыха, досуга;</a:t>
            </a:r>
            <a:endParaRPr lang="ru-RU" sz="1600" dirty="0"/>
          </a:p>
          <a:p>
            <a:pPr indent="331788" eaLnBrk="0" hangingPunct="0">
              <a:buFontTx/>
              <a:buChar char="•"/>
              <a:tabLst>
                <a:tab pos="566738" algn="l"/>
              </a:tabLst>
            </a:pPr>
            <a:r>
              <a:rPr lang="ru-RU" sz="2400" dirty="0">
                <a:cs typeface="Times New Roman" pitchFamily="18" charset="0"/>
              </a:rPr>
              <a:t>антипедагогические действия по отношению к ребенку;</a:t>
            </a:r>
            <a:endParaRPr lang="ru-RU" sz="1600" dirty="0"/>
          </a:p>
          <a:p>
            <a:pPr indent="331788" eaLnBrk="0" hangingPunct="0">
              <a:tabLst>
                <a:tab pos="566738" algn="l"/>
              </a:tabLst>
            </a:pPr>
            <a:r>
              <a:rPr lang="ru-RU" sz="2400" dirty="0">
                <a:cs typeface="Times New Roman" pitchFamily="18" charset="0"/>
              </a:rPr>
              <a:t>•	нежелание создавать ребенку надлежащие условия для становления гармонически развитой личности;</a:t>
            </a:r>
            <a:endParaRPr lang="ru-RU" sz="1600" dirty="0"/>
          </a:p>
          <a:p>
            <a:pPr indent="331788" eaLnBrk="0" hangingPunct="0">
              <a:tabLst>
                <a:tab pos="566738" algn="l"/>
              </a:tabLst>
            </a:pPr>
            <a:r>
              <a:rPr lang="ru-RU" sz="2400" dirty="0">
                <a:cs typeface="Times New Roman" pitchFamily="18" charset="0"/>
              </a:rPr>
              <a:t>•	оскорбительное и неэтичное отношение к личности учителя или педагогическому коллективу школы;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16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500063" y="1500188"/>
            <a:ext cx="8001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/>
              <a:t>   </a:t>
            </a:r>
            <a:r>
              <a:rPr lang="ru-RU" sz="2800"/>
              <a:t>игнорирование решений Попечительского совета школы , Родительского комитета класса, Педагогического совета и других</a:t>
            </a:r>
            <a:br>
              <a:rPr lang="ru-RU" sz="2800"/>
            </a:br>
            <a:r>
              <a:rPr lang="ru-RU" sz="2800"/>
              <a:t>органов самоуправления, связанные с решением вопросов обучения , оздоровления и воспитания ребенка;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779</Words>
  <Application>Microsoft Office PowerPoint</Application>
  <PresentationFormat>Экран (4:3)</PresentationFormat>
  <Paragraphs>115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Родительское собрание </vt:lpstr>
      <vt:lpstr>Все начинается в.... Семье…..  </vt:lpstr>
      <vt:lpstr>Обязанности родителей </vt:lpstr>
      <vt:lpstr>Презентация PowerPoint</vt:lpstr>
      <vt:lpstr>Презентация PowerPoint</vt:lpstr>
      <vt:lpstr>Ответственность родителей 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Документы, регламентирующие         права и обязанности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Органы и учреждения защищающие права детей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XTreme.ws</dc:creator>
  <cp:lastModifiedBy>admin</cp:lastModifiedBy>
  <cp:revision>4</cp:revision>
  <dcterms:created xsi:type="dcterms:W3CDTF">2014-11-26T16:44:08Z</dcterms:created>
  <dcterms:modified xsi:type="dcterms:W3CDTF">2016-01-19T15:50:09Z</dcterms:modified>
</cp:coreProperties>
</file>