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14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97B185-0E2B-400D-A571-7CF4BA602E6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48B427-8C47-4864-9BB7-2A65C23FD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57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900" dirty="0" smtClean="0">
                <a:solidFill>
                  <a:srgbClr val="0070C0"/>
                </a:solidFill>
                <a:effectLst/>
              </a:rPr>
              <a:t>ПРАВОПИСАНИЕ ПРИСТАВОК</a:t>
            </a:r>
            <a:br>
              <a:rPr lang="ru-RU" sz="8900" dirty="0" smtClean="0">
                <a:solidFill>
                  <a:srgbClr val="0070C0"/>
                </a:solidFill>
                <a:effectLst/>
              </a:rPr>
            </a:br>
            <a:r>
              <a:rPr lang="ru-RU" sz="89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8900" dirty="0">
                <a:solidFill>
                  <a:srgbClr val="0070C0"/>
                </a:solidFill>
                <a:effectLst/>
              </a:rPr>
              <a:t>ПРЕ-  И </a:t>
            </a:r>
            <a:r>
              <a:rPr lang="ru-RU" sz="8900" dirty="0" smtClean="0">
                <a:solidFill>
                  <a:srgbClr val="0070C0"/>
                </a:solidFill>
                <a:effectLst/>
              </a:rPr>
              <a:t>ПРИ-</a:t>
            </a:r>
            <a:r>
              <a:rPr lang="ru-RU" sz="8800" dirty="0">
                <a:solidFill>
                  <a:srgbClr val="0070C0"/>
                </a:solidFill>
              </a:rPr>
              <a:t/>
            </a:r>
            <a:br>
              <a:rPr lang="ru-RU" sz="8800" dirty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> 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/>
              </a:rPr>
              <a:t>ПЕРЕ</a:t>
            </a:r>
            <a:endParaRPr lang="ru-RU" sz="66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429264"/>
            <a:ext cx="818676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ПРЕГРАДА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6143668" cy="38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7286676" cy="15716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rgbClr val="0070C0"/>
                </a:solidFill>
                <a:effectLst/>
              </a:rPr>
              <a:t>Выпишите из предложений словосочетания со словами, в которых есть приставка при-, произведите орфографический разбор.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7072362" cy="4786346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</a:rPr>
              <a:t>1.Поезда прибывают строго по расписанию.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</a:rPr>
              <a:t>2.Вода, мутная от дождя, слабо отражала прибрежную зелень.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</a:rPr>
              <a:t>3.Дети приделали к воздушному змею хвост.</a:t>
            </a:r>
          </a:p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4. </a:t>
            </a:r>
            <a:r>
              <a:rPr lang="ru-RU" sz="3200" dirty="0">
                <a:solidFill>
                  <a:schemeClr val="tx1"/>
                </a:solidFill>
              </a:rPr>
              <a:t>Машина притормозила у ближайшего магазина.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83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1.Предлинный достанет до крыши рукой,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Прежадный не даст вам конфету.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Кто очень такой или очень сякой –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   Пре</a:t>
            </a:r>
            <a:r>
              <a:rPr lang="ru-RU" sz="2800" dirty="0" smtClean="0">
                <a:solidFill>
                  <a:schemeClr val="tx1"/>
                </a:solidFill>
              </a:rPr>
              <a:t>-  вы пишите при этом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2.Дожди </a:t>
            </a:r>
            <a:r>
              <a:rPr lang="ru-RU" sz="2800" dirty="0" smtClean="0">
                <a:solidFill>
                  <a:schemeClr val="tx1"/>
                </a:solidFill>
              </a:rPr>
              <a:t>непрерывные льют в октябре,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</a:t>
            </a:r>
            <a:r>
              <a:rPr lang="ru-RU" sz="2800" dirty="0" smtClean="0">
                <a:solidFill>
                  <a:schemeClr val="tx1"/>
                </a:solidFill>
              </a:rPr>
              <a:t>         </a:t>
            </a:r>
            <a:r>
              <a:rPr lang="ru-RU" sz="2800" dirty="0" smtClean="0">
                <a:solidFill>
                  <a:schemeClr val="tx1"/>
                </a:solidFill>
              </a:rPr>
              <a:t>Но грамотным дождь – не  преграда.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</a:t>
            </a:r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Где очень похожи </a:t>
            </a:r>
            <a:r>
              <a:rPr lang="ru-RU" sz="2800" i="1" dirty="0" smtClean="0">
                <a:solidFill>
                  <a:schemeClr val="tx1"/>
                </a:solidFill>
              </a:rPr>
              <a:t>пере</a:t>
            </a:r>
            <a:r>
              <a:rPr lang="ru-RU" sz="2800" dirty="0" smtClean="0">
                <a:solidFill>
                  <a:schemeClr val="tx1"/>
                </a:solidFill>
              </a:rPr>
              <a:t>- и </a:t>
            </a:r>
            <a:r>
              <a:rPr lang="ru-RU" sz="2800" i="1" dirty="0" smtClean="0">
                <a:solidFill>
                  <a:schemeClr val="tx1"/>
                </a:solidFill>
              </a:rPr>
              <a:t>пре-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   </a:t>
            </a:r>
            <a:r>
              <a:rPr lang="ru-RU" sz="2800" dirty="0" smtClean="0">
                <a:solidFill>
                  <a:schemeClr val="tx1"/>
                </a:solidFill>
              </a:rPr>
              <a:t>Там </a:t>
            </a:r>
            <a:r>
              <a:rPr lang="ru-RU" sz="2800" dirty="0" smtClean="0">
                <a:solidFill>
                  <a:schemeClr val="tx1"/>
                </a:solidFill>
              </a:rPr>
              <a:t>только </a:t>
            </a:r>
            <a:r>
              <a:rPr lang="ru-RU" sz="2800" i="1" dirty="0" smtClean="0">
                <a:solidFill>
                  <a:schemeClr val="tx1"/>
                </a:solidFill>
              </a:rPr>
              <a:t>пре</a:t>
            </a:r>
            <a:r>
              <a:rPr lang="ru-RU" sz="2800" dirty="0" smtClean="0">
                <a:solidFill>
                  <a:schemeClr val="tx1"/>
                </a:solidFill>
              </a:rPr>
              <a:t>- писать  надо.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 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772400" cy="1285883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  <a:effectLst/>
              </a:rPr>
              <a:t>Значения приставки </a:t>
            </a:r>
            <a:r>
              <a:rPr lang="ru-RU" sz="5400" dirty="0" smtClean="0">
                <a:solidFill>
                  <a:srgbClr val="0070C0"/>
                </a:solidFill>
                <a:effectLst/>
              </a:rPr>
              <a:t>при-</a:t>
            </a:r>
            <a:r>
              <a:rPr lang="ru-RU" sz="5400" dirty="0">
                <a:solidFill>
                  <a:srgbClr val="0070C0"/>
                </a:solidFill>
              </a:rPr>
              <a:t/>
            </a:r>
            <a:br>
              <a:rPr lang="ru-RU" sz="5400" dirty="0">
                <a:solidFill>
                  <a:srgbClr val="0070C0"/>
                </a:solidFill>
              </a:rPr>
            </a:br>
            <a:r>
              <a:rPr lang="ru-RU" sz="5400" b="1" dirty="0">
                <a:solidFill>
                  <a:srgbClr val="0070C0"/>
                </a:solidFill>
              </a:rPr>
              <a:t> 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71612"/>
            <a:ext cx="7643866" cy="464347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             а</a:t>
            </a:r>
            <a:r>
              <a:rPr lang="ru-RU" sz="4000" dirty="0">
                <a:solidFill>
                  <a:srgbClr val="C00000"/>
                </a:solidFill>
              </a:rPr>
              <a:t>) приближение;</a:t>
            </a:r>
          </a:p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             б</a:t>
            </a:r>
            <a:r>
              <a:rPr lang="ru-RU" sz="4000" dirty="0">
                <a:solidFill>
                  <a:srgbClr val="C00000"/>
                </a:solidFill>
              </a:rPr>
              <a:t>) присоединение;</a:t>
            </a:r>
          </a:p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             </a:t>
            </a:r>
            <a:r>
              <a:rPr lang="ru-RU" sz="4000" dirty="0" smtClean="0">
                <a:solidFill>
                  <a:srgbClr val="C00000"/>
                </a:solidFill>
              </a:rPr>
              <a:t>в</a:t>
            </a:r>
            <a:r>
              <a:rPr lang="ru-RU" sz="4000" dirty="0" smtClean="0">
                <a:solidFill>
                  <a:srgbClr val="C00000"/>
                </a:solidFill>
              </a:rPr>
              <a:t>) </a:t>
            </a:r>
            <a:r>
              <a:rPr lang="ru-RU" sz="4000" dirty="0">
                <a:solidFill>
                  <a:srgbClr val="C00000"/>
                </a:solidFill>
              </a:rPr>
              <a:t>близость;</a:t>
            </a:r>
          </a:p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           </a:t>
            </a:r>
            <a:r>
              <a:rPr lang="ru-RU" sz="4000" dirty="0" smtClean="0">
                <a:solidFill>
                  <a:srgbClr val="C00000"/>
                </a:solidFill>
              </a:rPr>
              <a:t>  </a:t>
            </a:r>
            <a:r>
              <a:rPr lang="ru-RU" sz="4000" dirty="0" smtClean="0">
                <a:solidFill>
                  <a:srgbClr val="C00000"/>
                </a:solidFill>
              </a:rPr>
              <a:t>г</a:t>
            </a:r>
            <a:r>
              <a:rPr lang="ru-RU" sz="4000" dirty="0" smtClean="0">
                <a:solidFill>
                  <a:srgbClr val="C00000"/>
                </a:solidFill>
              </a:rPr>
              <a:t>) </a:t>
            </a:r>
            <a:r>
              <a:rPr lang="ru-RU" sz="4000" dirty="0">
                <a:solidFill>
                  <a:srgbClr val="C00000"/>
                </a:solidFill>
              </a:rPr>
              <a:t>неполнота действия</a:t>
            </a:r>
          </a:p>
          <a:p>
            <a:pPr algn="l"/>
            <a:r>
              <a:rPr lang="ru-RU" sz="4000" b="1" dirty="0">
                <a:solidFill>
                  <a:srgbClr val="C00000"/>
                </a:solidFill>
              </a:rPr>
              <a:t> 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/>
              </a:rPr>
              <a:t>ПРИБЛИЖЕНИЕ</a:t>
            </a:r>
            <a:endParaRPr lang="ru-RU" sz="66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21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ПРИПОЛЗ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857375"/>
            <a:ext cx="63912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/>
              </a:rPr>
              <a:t>ПРИСОЕДИНЕНИЕ</a:t>
            </a:r>
            <a:endParaRPr lang="ru-RU" sz="66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86388"/>
            <a:ext cx="8329642" cy="8397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ПРИКОЛОЛ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90688"/>
            <a:ext cx="533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/>
              </a:rPr>
              <a:t>ПРИБАВЛЕНИЕ</a:t>
            </a:r>
            <a:endParaRPr lang="ru-RU" sz="66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429264"/>
            <a:ext cx="8186766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ПРИПИСАЛ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5008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/>
              </a:rPr>
              <a:t>БЛИЗОСТЬ</a:t>
            </a:r>
            <a:endParaRPr lang="ru-RU" sz="66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796" y="5357826"/>
            <a:ext cx="8258204" cy="121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ПРИМОРСКИЙ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57229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/>
              </a:rPr>
              <a:t>НЕПОЛНОТА ДЕЙСТВИЯ</a:t>
            </a:r>
            <a:endParaRPr lang="ru-RU" sz="66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5429264"/>
            <a:ext cx="8472518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ПРИОТКРЫЛ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61436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258072" cy="135732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70C0"/>
                </a:solidFill>
                <a:effectLst/>
              </a:rPr>
              <a:t>Приставка </a:t>
            </a:r>
            <a:r>
              <a:rPr lang="ru-RU" sz="4800" i="1" dirty="0">
                <a:solidFill>
                  <a:srgbClr val="0070C0"/>
                </a:solidFill>
                <a:effectLst/>
              </a:rPr>
              <a:t>пре</a:t>
            </a:r>
            <a:r>
              <a:rPr lang="ru-RU" sz="4800" dirty="0">
                <a:solidFill>
                  <a:srgbClr val="0070C0"/>
                </a:solidFill>
                <a:effectLst/>
              </a:rPr>
              <a:t>- имеет два основных значения: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000240"/>
            <a:ext cx="7258072" cy="41973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>
                <a:solidFill>
                  <a:srgbClr val="C00000"/>
                </a:solidFill>
              </a:rPr>
              <a:t>а) близкое к значению слова </a:t>
            </a:r>
            <a:r>
              <a:rPr lang="ru-RU" sz="5400" i="1" dirty="0">
                <a:solidFill>
                  <a:srgbClr val="C00000"/>
                </a:solidFill>
              </a:rPr>
              <a:t>очень;</a:t>
            </a:r>
            <a:endParaRPr lang="ru-RU" sz="5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б) близкое к значению приставки </a:t>
            </a:r>
            <a:r>
              <a:rPr lang="ru-RU" sz="5400" i="1" dirty="0" smtClean="0">
                <a:solidFill>
                  <a:srgbClr val="C00000"/>
                </a:solidFill>
              </a:rPr>
              <a:t>пере</a:t>
            </a:r>
            <a:r>
              <a:rPr lang="ru-RU" sz="5400" dirty="0" smtClean="0">
                <a:solidFill>
                  <a:srgbClr val="C00000"/>
                </a:solidFill>
              </a:rPr>
              <a:t>-</a:t>
            </a:r>
          </a:p>
          <a:p>
            <a:pPr>
              <a:buNone/>
            </a:pPr>
            <a:r>
              <a:rPr lang="ru-RU" sz="6000" b="1" dirty="0">
                <a:solidFill>
                  <a:srgbClr val="C00000"/>
                </a:solidFill>
              </a:rPr>
              <a:t> 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/>
              </a:rPr>
              <a:t>ОЧЕНЬ</a:t>
            </a:r>
            <a:endParaRPr lang="ru-RU" sz="66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429264"/>
            <a:ext cx="8186766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ПРЕДОБРЫЙ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0722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115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ПРАВОПИСАНИЕ ПРИСТАВОК  ПРЕ-  И ПРИ-  </vt:lpstr>
      <vt:lpstr>Значения приставки при-  </vt:lpstr>
      <vt:lpstr>ПРИБЛИЖЕНИЕ</vt:lpstr>
      <vt:lpstr>ПРИСОЕДИНЕНИЕ</vt:lpstr>
      <vt:lpstr>ПРИБАВЛЕНИЕ</vt:lpstr>
      <vt:lpstr>БЛИЗОСТЬ</vt:lpstr>
      <vt:lpstr>НЕПОЛНОТА ДЕЙСТВИЯ</vt:lpstr>
      <vt:lpstr>Приставка пре- имеет два основных значения:</vt:lpstr>
      <vt:lpstr>ОЧЕНЬ</vt:lpstr>
      <vt:lpstr>ПЕРЕ</vt:lpstr>
      <vt:lpstr>Выпишите из предложений словосочетания со словами, в которых есть приставка при-, произведите орфографический разбор.  </vt:lpstr>
      <vt:lpstr>1.Предлинный достанет до крыши рукой,    Прежадный не даст вам конфету.    Кто очень такой или очень сякой –    Пре-  вы пишите при этом.                    2.Дожди непрерывные льют в октябре,                      Но грамотным дождь – не  преграда.                      Где очень похожи пере- и пре-.                      Там только пре- писать  надо.  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ПРИСТАВОК  ПРЕ-  И ПРИ-</dc:title>
  <dc:creator>XTreme.ws</dc:creator>
  <cp:lastModifiedBy>XTreme.ws</cp:lastModifiedBy>
  <cp:revision>14</cp:revision>
  <dcterms:created xsi:type="dcterms:W3CDTF">2013-10-27T10:21:54Z</dcterms:created>
  <dcterms:modified xsi:type="dcterms:W3CDTF">2013-10-27T12:40:21Z</dcterms:modified>
</cp:coreProperties>
</file>