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4" r:id="rId8"/>
    <p:sldId id="267" r:id="rId9"/>
    <p:sldId id="268" r:id="rId10"/>
    <p:sldId id="276" r:id="rId11"/>
    <p:sldId id="285" r:id="rId12"/>
    <p:sldId id="282" r:id="rId13"/>
    <p:sldId id="283" r:id="rId14"/>
    <p:sldId id="284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D45-8D2D-4B22-8CB5-F9709EC5E78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0D7-9F03-4E51-90E6-8F494FD5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D45-8D2D-4B22-8CB5-F9709EC5E78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0D7-9F03-4E51-90E6-8F494FD5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D45-8D2D-4B22-8CB5-F9709EC5E78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0D7-9F03-4E51-90E6-8F494FD5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D45-8D2D-4B22-8CB5-F9709EC5E78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0D7-9F03-4E51-90E6-8F494FD5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D45-8D2D-4B22-8CB5-F9709EC5E78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0D7-9F03-4E51-90E6-8F494FD5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D45-8D2D-4B22-8CB5-F9709EC5E78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0D7-9F03-4E51-90E6-8F494FD5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D45-8D2D-4B22-8CB5-F9709EC5E78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0D7-9F03-4E51-90E6-8F494FD5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D45-8D2D-4B22-8CB5-F9709EC5E78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0D7-9F03-4E51-90E6-8F494FD5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D45-8D2D-4B22-8CB5-F9709EC5E78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0D7-9F03-4E51-90E6-8F494FD5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D45-8D2D-4B22-8CB5-F9709EC5E78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0D7-9F03-4E51-90E6-8F494FD5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9D45-8D2D-4B22-8CB5-F9709EC5E78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0D7-9F03-4E51-90E6-8F494FD5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E9D45-8D2D-4B22-8CB5-F9709EC5E786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90D7-9F03-4E51-90E6-8F494FD54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71472" y="142852"/>
          <a:ext cx="7858180" cy="6129367"/>
        </p:xfrm>
        <a:graphic>
          <a:graphicData uri="http://schemas.openxmlformats.org/presentationml/2006/ole">
            <p:oleObj spid="_x0000_s14338" r:id="rId3" imgW="3217724" imgH="2453966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142852"/>
            <a:ext cx="84296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</a:t>
            </a:r>
            <a:endParaRPr lang="ru-RU" sz="5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страну Существительных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0_a4f92_5f32cf98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2571768" cy="328614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643174" y="1600200"/>
          <a:ext cx="6215106" cy="250974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07553"/>
                <a:gridCol w="3107553"/>
              </a:tblGrid>
              <a:tr h="542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/>
                        <a:t>1 вариант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/>
                        <a:t>2 вариант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/>
                        <a:t>Выручить товарища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/>
                        <a:t>Помочь подруге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500034" y="571480"/>
          <a:ext cx="8358246" cy="564360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79123"/>
                <a:gridCol w="4179123"/>
              </a:tblGrid>
              <a:tr h="141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/>
                        <a:t>1 вариант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/>
                        <a:t>2 вариант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483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Товарищем - сущ., так как: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Обозначает предмет.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2.Н.ф. - товарищ.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Пост. признаки -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нариц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одуш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м.р., 2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Непост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признаки - в ед. ч., Т.п.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3.Поговорить (с кем?)  с товарищем.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- - - - - - - - - - -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Подруге - сущ., так как: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Обозначает предмет.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2.Н.ф. -подруга.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Пост. признаки -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нариц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одуш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ж.р., 1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Непост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признаки - в ед. ч., Д.п.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3.Помочь (кому?)  подруге.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- - - - - - -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1785926"/>
            <a:ext cx="5472122" cy="434023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</a:t>
            </a:r>
            <a:r>
              <a:rPr lang="ru-RU" sz="3200" dirty="0" smtClean="0">
                <a:solidFill>
                  <a:srgbClr val="0070C0"/>
                </a:solidFill>
              </a:rPr>
              <a:t>25 - 32 </a:t>
            </a:r>
            <a:r>
              <a:rPr lang="ru-RU" sz="3200" dirty="0" smtClean="0"/>
              <a:t>баллов -оценка </a:t>
            </a:r>
            <a:r>
              <a:rPr lang="ru-RU" sz="3200" dirty="0" smtClean="0">
                <a:solidFill>
                  <a:srgbClr val="00B050"/>
                </a:solidFill>
              </a:rPr>
              <a:t>«3»</a:t>
            </a:r>
          </a:p>
          <a:p>
            <a:pPr>
              <a:buNone/>
            </a:pPr>
            <a:endParaRPr lang="ru-RU" sz="3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    33 -37 </a:t>
            </a:r>
            <a:r>
              <a:rPr lang="ru-RU" sz="3200" dirty="0" smtClean="0"/>
              <a:t>баллов - оценка </a:t>
            </a:r>
            <a:r>
              <a:rPr lang="ru-RU" sz="3200" dirty="0" smtClean="0">
                <a:solidFill>
                  <a:srgbClr val="7030A0"/>
                </a:solidFill>
              </a:rPr>
              <a:t>«4»</a:t>
            </a:r>
          </a:p>
          <a:p>
            <a:pPr>
              <a:buNone/>
            </a:pPr>
            <a:endParaRPr lang="ru-RU" sz="3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    38 - 41 </a:t>
            </a:r>
            <a:r>
              <a:rPr lang="ru-RU" sz="3200" dirty="0" smtClean="0"/>
              <a:t>баллов - оценка </a:t>
            </a:r>
            <a:r>
              <a:rPr lang="ru-RU" sz="3200" dirty="0" smtClean="0">
                <a:solidFill>
                  <a:srgbClr val="C00000"/>
                </a:solidFill>
              </a:rPr>
              <a:t>«5»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Picture 3" descr="F:\9122375924d7b93aa107aa7.37185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278608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СТРАНА СУЩЕСТВИТЕЛЬНЫХ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21508" name="Picture 4" descr="http://images2.fanpop.com/images/photos/7400000/Wiz-the-wizard-of-oz-7448482-735-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2560" cy="5067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864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1.Дорогу осилит идущий. (афоризм)</a:t>
            </a:r>
            <a:br>
              <a:rPr lang="ru-RU" dirty="0" smtClean="0"/>
            </a:br>
            <a:r>
              <a:rPr lang="ru-RU" dirty="0" smtClean="0"/>
              <a:t>2.Препятствия не бесполезны для ума. (Р. Роллан) </a:t>
            </a:r>
            <a:br>
              <a:rPr lang="ru-RU" dirty="0" smtClean="0"/>
            </a:br>
            <a:r>
              <a:rPr lang="ru-RU" dirty="0" smtClean="0"/>
              <a:t>3.Мало иметь хороший ум, главное – хорошо его применять.  (Р. Декарт)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8579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5400" u="sng" dirty="0" smtClean="0"/>
              <a:t>Домашнее задание: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ответить письменно на вопрос: "Легко ли было мне добраться до столицы страны Существительных?"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ВОЛШЕБНЫЙ ЛЕС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Public\Pictures\Sample Pictures\Fores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07249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ДОЛИНА РОДА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Users\Public\Pictures\Sample Pictures\Autumn Leave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РЕКА СКЛОНЕНИЙ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4" name="Picture 4" descr="http://www.fotoart.org.ua/albums/userpics/rus_reka_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0112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ГОРЫ ОРФОГРАФИИ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482" name="Picture 2" descr="http://www.omedb.ru/forum/uploads/post-2925-0-63444100-1344276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СТРАНА СУЩЕСТВИТЕЛЬНЫХ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21508" name="Picture 4" descr="http://images2.fanpop.com/images/photos/7400000/Wiz-the-wizard-of-oz-7448482-735-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2560" cy="5067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14289"/>
          <a:ext cx="8286808" cy="619164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43404"/>
                <a:gridCol w="4143404"/>
              </a:tblGrid>
              <a:tr h="29289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План-карта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ученика (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цы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6 класса ____________________________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Тема: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"Имя существительное" 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Цель: 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проверить и обобщить пройденный материал об именах существительных;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преодолев препятствия, попасть в страну Существительных.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5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800" dirty="0">
                          <a:latin typeface="Times New Roman"/>
                          <a:ea typeface="Times New Roman"/>
                          <a:cs typeface="Times New Roman"/>
                        </a:rPr>
                        <a:t>Названия станций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800" dirty="0">
                          <a:latin typeface="Times New Roman"/>
                          <a:ea typeface="Times New Roman"/>
                          <a:cs typeface="Times New Roman"/>
                        </a:rPr>
                        <a:t>Заработанные баллы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800" dirty="0">
                          <a:latin typeface="Times New Roman"/>
                          <a:ea typeface="Times New Roman"/>
                          <a:cs typeface="Times New Roman"/>
                        </a:rPr>
                        <a:t>Волшебный лес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Долина</a:t>
                      </a:r>
                      <a:r>
                        <a:rPr lang="ru-RU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Рода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Река</a:t>
                      </a:r>
                      <a:r>
                        <a:rPr lang="ru-RU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Склонений</a:t>
                      </a:r>
                      <a:endParaRPr lang="ru-RU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Горы</a:t>
                      </a:r>
                      <a:r>
                        <a:rPr lang="ru-RU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орфографии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800" dirty="0">
                          <a:latin typeface="Times New Roman"/>
                          <a:ea typeface="Times New Roman"/>
                          <a:cs typeface="Times New Roman"/>
                        </a:rPr>
                        <a:t>Ворота </a:t>
                      </a:r>
                      <a:r>
                        <a:rPr lang="ru-RU" sz="1600" b="1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в страну Существительных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5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ИТОГО: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357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4800" dirty="0" smtClean="0"/>
              <a:t>   </a:t>
            </a:r>
            <a:endParaRPr lang="ru-RU" sz="4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8" y="642919"/>
          <a:ext cx="7715304" cy="528641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28826"/>
                <a:gridCol w="1928826"/>
                <a:gridCol w="1928826"/>
                <a:gridCol w="1928826"/>
              </a:tblGrid>
              <a:tr h="108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Существительные ж.р.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Существительные м.р.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Существительные с.р.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Существительные общего рода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1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Доброта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Оптимизм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Милосердие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Задира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1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честность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характер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зазнайство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неряха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1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совесть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эгоизм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творчество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/>
                        <a:t>забияка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1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щедрость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ум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сочувствие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непоседа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1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i="1" dirty="0" smtClean="0"/>
              <a:t>Однажды бабушка сказала внучке: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>-Ты, Саша, </a:t>
            </a:r>
            <a:r>
              <a:rPr lang="ru-RU" sz="3200" b="1" i="1" dirty="0" smtClean="0"/>
              <a:t>(не)вежда.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>-(</a:t>
            </a:r>
            <a:r>
              <a:rPr lang="ru-RU" sz="3200" b="1" i="1" dirty="0" smtClean="0"/>
              <a:t>Не)правда,</a:t>
            </a:r>
            <a:r>
              <a:rPr lang="ru-RU" sz="3200" i="1" dirty="0" smtClean="0"/>
              <a:t> - ответила внучка и убежала прочь.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>Села на стул и задумалась: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>-Кого же я обидела? Назвала Витю </a:t>
            </a:r>
            <a:r>
              <a:rPr lang="ru-RU" sz="3200" b="1" i="1" dirty="0" smtClean="0"/>
              <a:t>(</a:t>
            </a:r>
            <a:r>
              <a:rPr lang="ru-RU" sz="3200" b="1" i="1" dirty="0" smtClean="0"/>
              <a:t>не)</a:t>
            </a:r>
            <a:r>
              <a:rPr lang="ru-RU" sz="3200" b="1" i="1" dirty="0" err="1" smtClean="0"/>
              <a:t>ряхой</a:t>
            </a:r>
            <a:r>
              <a:rPr lang="ru-RU" sz="3200" b="1" i="1" dirty="0" smtClean="0"/>
              <a:t>?</a:t>
            </a:r>
            <a:r>
              <a:rPr lang="ru-RU" sz="3200" i="1" dirty="0" smtClean="0"/>
              <a:t> </a:t>
            </a:r>
            <a:r>
              <a:rPr lang="ru-RU" sz="3200" i="1" dirty="0" smtClean="0"/>
              <a:t>Но у него же грязная рубашка, я сама её зелёнкой измазала.  Сказала Лене, что она приносит (</a:t>
            </a:r>
            <a:r>
              <a:rPr lang="ru-RU" sz="3200" b="1" i="1" dirty="0" smtClean="0"/>
              <a:t>не)счастье?</a:t>
            </a:r>
            <a:r>
              <a:rPr lang="ru-RU" sz="3200" i="1" dirty="0" smtClean="0"/>
              <a:t> </a:t>
            </a:r>
            <a:r>
              <a:rPr lang="ru-RU" sz="3200" i="1" dirty="0" smtClean="0"/>
              <a:t>Но ведь именно из-за неё я </a:t>
            </a:r>
            <a:r>
              <a:rPr lang="ru-RU" sz="3200" i="1" dirty="0" smtClean="0"/>
              <a:t>опоздала на автобус. Ленка не захотела перебегать дорогу в неположенном месте. Обвинила </a:t>
            </a:r>
            <a:r>
              <a:rPr lang="ru-RU" sz="3200" i="1" dirty="0" smtClean="0"/>
              <a:t>Колю в </a:t>
            </a:r>
            <a:r>
              <a:rPr lang="ru-RU" sz="3200" b="1" i="1" dirty="0" smtClean="0"/>
              <a:t>(</a:t>
            </a:r>
            <a:r>
              <a:rPr lang="ru-RU" sz="3200" b="1" i="1" dirty="0" smtClean="0"/>
              <a:t>не)решительности</a:t>
            </a:r>
            <a:r>
              <a:rPr lang="ru-RU" sz="3200" b="1" i="1" dirty="0" smtClean="0"/>
              <a:t>?</a:t>
            </a:r>
            <a:r>
              <a:rPr lang="ru-RU" sz="3200" i="1" dirty="0" smtClean="0"/>
              <a:t> </a:t>
            </a:r>
            <a:r>
              <a:rPr lang="ru-RU" sz="3200" i="1" dirty="0" smtClean="0"/>
              <a:t>Но этот трус отказался лезть на высокое дерево. Так что невеждой меня назвать нельзя. Бабушка говорит </a:t>
            </a:r>
            <a:r>
              <a:rPr lang="ru-RU" sz="3200" b="1" i="1" dirty="0" smtClean="0"/>
              <a:t>(не)правду</a:t>
            </a:r>
            <a:r>
              <a:rPr lang="ru-RU" sz="3200" i="1" dirty="0" smtClean="0"/>
              <a:t>, а ложь.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238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ВОЛШЕБНЫЙ ЛЕС</vt:lpstr>
      <vt:lpstr>ДОЛИНА РОДА</vt:lpstr>
      <vt:lpstr>РЕКА СКЛОНЕНИЙ</vt:lpstr>
      <vt:lpstr>ГОРЫ ОРФОГРАФИИ</vt:lpstr>
      <vt:lpstr>СТРАНА СУЩЕСТВИТЕЛЬНЫХ</vt:lpstr>
      <vt:lpstr>Слайд 7</vt:lpstr>
      <vt:lpstr>   </vt:lpstr>
      <vt:lpstr>Однажды бабушка сказала внучке: -Ты, Саша, (не)вежда. -(Не)правда, - ответила внучка и убежала прочь. Села на стул и задумалась: -Кого же я обидела? Назвала Витю (не)ряхой? Но у него же грязная рубашка, я сама её зелёнкой измазала.  Сказала Лене, что она приносит (не)счастье? Но ведь именно из-за неё я опоздала на автобус. Ленка не захотела перебегать дорогу в неположенном месте. Обвинила Колю в (не)решительности? Но этот трус отказался лезть на высокое дерево. Так что невеждой меня назвать нельзя. Бабушка говорит (не)правду, а ложь.  </vt:lpstr>
      <vt:lpstr>Слайд 10</vt:lpstr>
      <vt:lpstr>Слайд 11</vt:lpstr>
      <vt:lpstr>Слайд 12</vt:lpstr>
      <vt:lpstr>СТРАНА СУЩЕСТВИТЕЛЬНЫХ</vt:lpstr>
      <vt:lpstr> 1.Дорогу осилит идущий. (афоризм) 2.Препятствия не бесполезны для ума. (Р. Роллан)  3.Мало иметь хороший ум, главное – хорошо его применять.  (Р. Декарт)  </vt:lpstr>
      <vt:lpstr>  Домашнее задание: ответить письменно на вопрос: "Легко ли было мне добраться до столицы страны Существительных?"</vt:lpstr>
    </vt:vector>
  </TitlesOfParts>
  <Company>School37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User14</dc:creator>
  <cp:lastModifiedBy>User14</cp:lastModifiedBy>
  <cp:revision>30</cp:revision>
  <dcterms:created xsi:type="dcterms:W3CDTF">2014-12-12T07:20:46Z</dcterms:created>
  <dcterms:modified xsi:type="dcterms:W3CDTF">2014-12-19T05:06:35Z</dcterms:modified>
</cp:coreProperties>
</file>