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7C6C5-5D5E-48B0-AC04-4DA2C185658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902A-285A-4053-9E76-9662635D1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86742" cy="542928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К уроку русского языка в 5 классе по теме</a:t>
            </a:r>
            <a:r>
              <a:rPr lang="ru-RU" sz="7200" dirty="0" smtClean="0">
                <a:solidFill>
                  <a:srgbClr val="002060"/>
                </a:solidFill>
              </a:rPr>
              <a:t> «Три склонения имен существительных»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71480"/>
            <a:ext cx="7715304" cy="6000792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/>
              <a:t>Алгоритм определения склонения:</a:t>
            </a:r>
            <a:endParaRPr lang="ru-RU" sz="4400" dirty="0" smtClean="0"/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1.Ставлю существительное в начальную форму (Им. падеж, ед. число).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Для этого задаю вопросы </a:t>
            </a:r>
            <a:r>
              <a:rPr lang="ru-RU" sz="3600" i="1" dirty="0" smtClean="0">
                <a:solidFill>
                  <a:srgbClr val="002060"/>
                </a:solidFill>
              </a:rPr>
              <a:t>кто? </a:t>
            </a:r>
            <a:r>
              <a:rPr lang="ru-RU" sz="3600" dirty="0" smtClean="0">
                <a:solidFill>
                  <a:srgbClr val="002060"/>
                </a:solidFill>
              </a:rPr>
              <a:t>или </a:t>
            </a:r>
            <a:r>
              <a:rPr lang="ru-RU" sz="3600" i="1" dirty="0" smtClean="0">
                <a:solidFill>
                  <a:srgbClr val="002060"/>
                </a:solidFill>
              </a:rPr>
              <a:t>что?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2.Вспоминаю таблицу склонений существительных.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143932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/>
              <a:t>Ответы: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1. 1скл.                                            7. 1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2. 1 </a:t>
            </a:r>
            <a:r>
              <a:rPr lang="ru-RU" dirty="0" err="1" smtClean="0"/>
              <a:t>скл</a:t>
            </a:r>
            <a:r>
              <a:rPr lang="ru-RU" dirty="0" smtClean="0"/>
              <a:t>.                                           8. 1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3. 2 </a:t>
            </a:r>
            <a:r>
              <a:rPr lang="ru-RU" dirty="0" err="1" smtClean="0"/>
              <a:t>скл</a:t>
            </a:r>
            <a:r>
              <a:rPr lang="ru-RU" dirty="0" smtClean="0"/>
              <a:t>.                                           9. 2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4. 3 </a:t>
            </a:r>
            <a:r>
              <a:rPr lang="ru-RU" dirty="0" err="1" smtClean="0"/>
              <a:t>скл</a:t>
            </a:r>
            <a:r>
              <a:rPr lang="ru-RU" dirty="0" smtClean="0"/>
              <a:t>.                                           10. 3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5. 3 </a:t>
            </a:r>
            <a:r>
              <a:rPr lang="ru-RU" dirty="0" err="1" smtClean="0"/>
              <a:t>скл</a:t>
            </a:r>
            <a:r>
              <a:rPr lang="ru-RU" dirty="0" smtClean="0"/>
              <a:t>.                                           11. 2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6. 1 </a:t>
            </a:r>
            <a:r>
              <a:rPr lang="ru-RU" dirty="0" err="1" smtClean="0"/>
              <a:t>скл</a:t>
            </a:r>
            <a:r>
              <a:rPr lang="ru-RU" dirty="0" smtClean="0"/>
              <a:t>.                                           12. 2 </a:t>
            </a:r>
            <a:r>
              <a:rPr lang="ru-RU" dirty="0" err="1" smtClean="0"/>
              <a:t>скл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750099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Сколько склонений в русском языке?</a:t>
            </a:r>
          </a:p>
          <a:p>
            <a:pPr>
              <a:buNone/>
            </a:pPr>
            <a:r>
              <a:rPr lang="ru-RU" dirty="0" smtClean="0"/>
              <a:t>- По какой форме существительного определяют склонение?</a:t>
            </a:r>
          </a:p>
          <a:p>
            <a:pPr>
              <a:buNone/>
            </a:pPr>
            <a:r>
              <a:rPr lang="ru-RU" dirty="0" smtClean="0"/>
              <a:t>- Какие имена существительные относятся к 1 склонению?</a:t>
            </a:r>
          </a:p>
          <a:p>
            <a:pPr>
              <a:buNone/>
            </a:pPr>
            <a:r>
              <a:rPr lang="ru-RU" dirty="0" smtClean="0"/>
              <a:t>- Какие имена существительные относятся ко 2 склонению?</a:t>
            </a:r>
          </a:p>
          <a:p>
            <a:pPr>
              <a:buNone/>
            </a:pPr>
            <a:r>
              <a:rPr lang="ru-RU" dirty="0" smtClean="0"/>
              <a:t>- Какие имена существительные относятся к 3 склонению?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42918"/>
            <a:ext cx="7358114" cy="5514980"/>
          </a:xfrm>
        </p:spPr>
        <p:txBody>
          <a:bodyPr/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СДЕЛАТЬ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7929618" cy="4800600"/>
          </a:xfrm>
        </p:spPr>
        <p:txBody>
          <a:bodyPr/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ПОКЛОН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069584" cy="4800600"/>
          </a:xfrm>
        </p:spPr>
        <p:txBody>
          <a:bodyPr/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ЦВЕТЕНИЕ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43932" cy="4800600"/>
          </a:xfrm>
        </p:spPr>
        <p:txBody>
          <a:bodyPr/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СОЛНЦЕ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12460" cy="421484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9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ТРИ СКЛОНЕНИЯ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ИМЕН СУЩЕСТВИТЕЛЬНЫХ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Таблица склонений имен существительных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1447800"/>
          <a:ext cx="8648730" cy="49815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82910"/>
                <a:gridCol w="2882910"/>
                <a:gridCol w="2882910"/>
              </a:tblGrid>
              <a:tr h="1002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 склонение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 склонение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3 склонение</a:t>
                      </a:r>
                    </a:p>
                  </a:txBody>
                  <a:tcPr marL="68580" marR="68580" marT="0" marB="0"/>
                </a:tc>
              </a:tr>
              <a:tr h="3979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Существительные женского и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мужского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рода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 окончаниями 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Например</a:t>
                      </a: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, парта, дядя.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Существительные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мужского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рода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нулевым окончанием. Например, </a:t>
                      </a: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салют.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Существительные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среднего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рода с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окончаниями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е.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Например</a:t>
                      </a: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, окно, солнце.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Существительные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женского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рода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мягким знаком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конце.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Например, </a:t>
                      </a: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тетрадь.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857232"/>
            <a:ext cx="7572428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/>
              <a:t>      Распределите слова по столбикам в зависимости от склонения.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400" dirty="0" smtClean="0"/>
              <a:t>   </a:t>
            </a:r>
            <a:r>
              <a:rPr lang="ru-RU" sz="6500" dirty="0" smtClean="0">
                <a:solidFill>
                  <a:srgbClr val="002060"/>
                </a:solidFill>
              </a:rPr>
              <a:t>Нефть, газ, золото, платина, уголь, соль, руда, графит, слюда, мрамор, глина.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143932" cy="5872170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       Склонение имени существительного определяется по начальной форме существительного: 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  </a:t>
            </a:r>
            <a:r>
              <a:rPr lang="ru-RU" sz="6000" dirty="0" smtClean="0">
                <a:solidFill>
                  <a:srgbClr val="C00000"/>
                </a:solidFill>
              </a:rPr>
              <a:t>именительный  падеж, единственное  число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280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 уроку русского языка в 5 классе по теме «Три склонения имен существительных»</vt:lpstr>
      <vt:lpstr>Слайд 2</vt:lpstr>
      <vt:lpstr>Слайд 3</vt:lpstr>
      <vt:lpstr>Слайд 4</vt:lpstr>
      <vt:lpstr>Слайд 5</vt:lpstr>
      <vt:lpstr>Слайд 6</vt:lpstr>
      <vt:lpstr>Таблица склонений имен существительных</vt:lpstr>
      <vt:lpstr>Слайд 8</vt:lpstr>
      <vt:lpstr>Слайд 9</vt:lpstr>
      <vt:lpstr>Слайд 10</vt:lpstr>
      <vt:lpstr>Слайд 11</vt:lpstr>
      <vt:lpstr>Слайд 12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5 классе по теме «Склонение имен существительных»</dc:title>
  <dc:creator>XTreme.ws</dc:creator>
  <cp:lastModifiedBy>XTreme.ws</cp:lastModifiedBy>
  <cp:revision>4</cp:revision>
  <dcterms:created xsi:type="dcterms:W3CDTF">2014-11-30T11:31:59Z</dcterms:created>
  <dcterms:modified xsi:type="dcterms:W3CDTF">2014-12-02T15:30:43Z</dcterms:modified>
</cp:coreProperties>
</file>