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76" r:id="rId9"/>
    <p:sldId id="264" r:id="rId10"/>
    <p:sldId id="265" r:id="rId11"/>
    <p:sldId id="269" r:id="rId12"/>
    <p:sldId id="277" r:id="rId13"/>
    <p:sldId id="278" r:id="rId14"/>
    <p:sldId id="279" r:id="rId15"/>
    <p:sldId id="266" r:id="rId16"/>
    <p:sldId id="282" r:id="rId17"/>
    <p:sldId id="281" r:id="rId18"/>
    <p:sldId id="283" r:id="rId19"/>
    <p:sldId id="280" r:id="rId20"/>
    <p:sldId id="28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DE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85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D26F8-31FC-474D-9D46-F2ED6017164E}" type="datetimeFigureOut">
              <a:rPr lang="ru-RU" smtClean="0"/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3EA7D-37AA-4D6F-8BBC-F1D7980CCC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9756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D26F8-31FC-474D-9D46-F2ED6017164E}" type="datetimeFigureOut">
              <a:rPr lang="ru-RU" smtClean="0"/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3EA7D-37AA-4D6F-8BBC-F1D7980CCC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6064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D26F8-31FC-474D-9D46-F2ED6017164E}" type="datetimeFigureOut">
              <a:rPr lang="ru-RU" smtClean="0"/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3EA7D-37AA-4D6F-8BBC-F1D7980CCC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0186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D26F8-31FC-474D-9D46-F2ED6017164E}" type="datetimeFigureOut">
              <a:rPr lang="ru-RU" smtClean="0"/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3EA7D-37AA-4D6F-8BBC-F1D7980CCC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871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D26F8-31FC-474D-9D46-F2ED6017164E}" type="datetimeFigureOut">
              <a:rPr lang="ru-RU" smtClean="0"/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3EA7D-37AA-4D6F-8BBC-F1D7980CCC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5180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D26F8-31FC-474D-9D46-F2ED6017164E}" type="datetimeFigureOut">
              <a:rPr lang="ru-RU" smtClean="0"/>
              <a:t>08.02.2016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3EA7D-37AA-4D6F-8BBC-F1D7980CCC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7853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D26F8-31FC-474D-9D46-F2ED6017164E}" type="datetimeFigureOut">
              <a:rPr lang="ru-RU" smtClean="0"/>
              <a:t>08.02.2016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3EA7D-37AA-4D6F-8BBC-F1D7980CCC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620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D26F8-31FC-474D-9D46-F2ED6017164E}" type="datetimeFigureOut">
              <a:rPr lang="ru-RU" smtClean="0"/>
              <a:t>08.02.2016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3EA7D-37AA-4D6F-8BBC-F1D7980CCC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487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D26F8-31FC-474D-9D46-F2ED6017164E}" type="datetimeFigureOut">
              <a:rPr lang="ru-RU" smtClean="0"/>
              <a:t>08.02.2016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3EA7D-37AA-4D6F-8BBC-F1D7980CCC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4177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D26F8-31FC-474D-9D46-F2ED6017164E}" type="datetimeFigureOut">
              <a:rPr lang="ru-RU" smtClean="0"/>
              <a:t>08.02.2016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3EA7D-37AA-4D6F-8BBC-F1D7980CCC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3383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D26F8-31FC-474D-9D46-F2ED6017164E}" type="datetimeFigureOut">
              <a:rPr lang="ru-RU" smtClean="0"/>
              <a:t>08.02.2016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3EA7D-37AA-4D6F-8BBC-F1D7980CCC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8486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D26F8-31FC-474D-9D46-F2ED6017164E}" type="datetimeFigureOut">
              <a:rPr lang="ru-RU" smtClean="0"/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83EA7D-37AA-4D6F-8BBC-F1D7980CCC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4112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emf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0"/>
            <a:ext cx="7772400" cy="3744416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 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b="1" dirty="0" smtClean="0">
                <a:latin typeface="Arial" pitchFamily="34" charset="0"/>
                <a:cs typeface="Arial" pitchFamily="34" charset="0"/>
              </a:rPr>
              <a:t>Методический </a:t>
            </a:r>
            <a:r>
              <a:rPr lang="ru-RU" sz="3100" b="1" dirty="0">
                <a:latin typeface="Arial" pitchFamily="34" charset="0"/>
                <a:cs typeface="Arial" pitchFamily="34" charset="0"/>
              </a:rPr>
              <a:t>семинар</a:t>
            </a:r>
            <a:r>
              <a:rPr lang="ru-RU" sz="3100" dirty="0">
                <a:latin typeface="Arial" pitchFamily="34" charset="0"/>
                <a:cs typeface="Arial" pitchFamily="34" charset="0"/>
              </a:rPr>
              <a:t/>
            </a:r>
            <a:br>
              <a:rPr lang="ru-RU" sz="3100" dirty="0">
                <a:latin typeface="Arial" pitchFamily="34" charset="0"/>
                <a:cs typeface="Arial" pitchFamily="34" charset="0"/>
              </a:rPr>
            </a:br>
            <a:r>
              <a:rPr lang="ru-RU" sz="3100" b="1" dirty="0">
                <a:latin typeface="Arial" pitchFamily="34" charset="0"/>
                <a:cs typeface="Arial" pitchFamily="34" charset="0"/>
              </a:rPr>
              <a:t>«Развитие интеллектуальных способностей учащихся</a:t>
            </a:r>
            <a:r>
              <a:rPr lang="ru-RU" sz="3100" dirty="0">
                <a:latin typeface="Arial" pitchFamily="34" charset="0"/>
                <a:cs typeface="Arial" pitchFamily="34" charset="0"/>
              </a:rPr>
              <a:t/>
            </a:r>
            <a:br>
              <a:rPr lang="ru-RU" sz="3100" dirty="0">
                <a:latin typeface="Arial" pitchFamily="34" charset="0"/>
                <a:cs typeface="Arial" pitchFamily="34" charset="0"/>
              </a:rPr>
            </a:br>
            <a:r>
              <a:rPr lang="ru-RU" sz="3100" b="1" dirty="0">
                <a:latin typeface="Arial" pitchFamily="34" charset="0"/>
                <a:cs typeface="Arial" pitchFamily="34" charset="0"/>
              </a:rPr>
              <a:t>посредством использования</a:t>
            </a:r>
            <a:r>
              <a:rPr lang="ru-RU" sz="3100" dirty="0">
                <a:latin typeface="Arial" pitchFamily="34" charset="0"/>
                <a:cs typeface="Arial" pitchFamily="34" charset="0"/>
              </a:rPr>
              <a:t/>
            </a:r>
            <a:br>
              <a:rPr lang="ru-RU" sz="3100" dirty="0">
                <a:latin typeface="Arial" pitchFamily="34" charset="0"/>
                <a:cs typeface="Arial" pitchFamily="34" charset="0"/>
              </a:rPr>
            </a:br>
            <a:r>
              <a:rPr lang="ru-RU" sz="3100" b="1" dirty="0">
                <a:latin typeface="Arial" pitchFamily="34" charset="0"/>
                <a:cs typeface="Arial" pitchFamily="34" charset="0"/>
              </a:rPr>
              <a:t>исследовательских методов и приемов</a:t>
            </a:r>
            <a:r>
              <a:rPr lang="ru-RU" sz="3100" dirty="0">
                <a:latin typeface="Arial" pitchFamily="34" charset="0"/>
                <a:cs typeface="Arial" pitchFamily="34" charset="0"/>
              </a:rPr>
              <a:t/>
            </a:r>
            <a:br>
              <a:rPr lang="ru-RU" sz="3100" dirty="0">
                <a:latin typeface="Arial" pitchFamily="34" charset="0"/>
                <a:cs typeface="Arial" pitchFamily="34" charset="0"/>
              </a:rPr>
            </a:br>
            <a:r>
              <a:rPr lang="ru-RU" sz="3100" b="1" dirty="0">
                <a:latin typeface="Arial" pitchFamily="34" charset="0"/>
                <a:cs typeface="Arial" pitchFamily="34" charset="0"/>
              </a:rPr>
              <a:t>в процессе преподавания русского языка и литературы»</a:t>
            </a:r>
            <a:r>
              <a:rPr lang="ru-RU" sz="3100" dirty="0">
                <a:latin typeface="Arial" pitchFamily="34" charset="0"/>
                <a:cs typeface="Arial" pitchFamily="34" charset="0"/>
              </a:rPr>
              <a:t/>
            </a:r>
            <a:br>
              <a:rPr lang="ru-RU" sz="3100" dirty="0">
                <a:latin typeface="Arial" pitchFamily="34" charset="0"/>
                <a:cs typeface="Arial" pitchFamily="34" charset="0"/>
              </a:rPr>
            </a:br>
            <a:r>
              <a:rPr lang="ru-RU" sz="3100" b="1" dirty="0">
                <a:latin typeface="Arial" pitchFamily="34" charset="0"/>
                <a:cs typeface="Arial" pitchFamily="34" charset="0"/>
              </a:rPr>
              <a:t> </a:t>
            </a:r>
            <a:r>
              <a:rPr lang="ru-RU" sz="3100" dirty="0">
                <a:latin typeface="Arial" pitchFamily="34" charset="0"/>
                <a:cs typeface="Arial" pitchFamily="34" charset="0"/>
              </a:rPr>
              <a:t/>
            </a:r>
            <a:br>
              <a:rPr lang="ru-RU" sz="3100" dirty="0">
                <a:latin typeface="Arial" pitchFamily="34" charset="0"/>
                <a:cs typeface="Arial" pitchFamily="34" charset="0"/>
              </a:rPr>
            </a:br>
            <a:endParaRPr lang="ru-RU" sz="3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437112"/>
            <a:ext cx="6400800" cy="1656184"/>
          </a:xfrm>
        </p:spPr>
        <p:txBody>
          <a:bodyPr>
            <a:normAutofit/>
          </a:bodyPr>
          <a:lstStyle/>
          <a:p>
            <a:endParaRPr lang="ru-RU" sz="1900" dirty="0"/>
          </a:p>
          <a:p>
            <a:pPr algn="r"/>
            <a:r>
              <a:rPr lang="ru-RU" sz="1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Подготовила: Иванова Г.М.,</a:t>
            </a:r>
          </a:p>
          <a:p>
            <a:pPr algn="r"/>
            <a:r>
              <a:rPr lang="ru-RU" sz="1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учитель русского языка и </a:t>
            </a:r>
          </a:p>
          <a:p>
            <a:pPr algn="r"/>
            <a:r>
              <a:rPr lang="ru-RU" sz="1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литературы  МОУСОШ № 37 г. </a:t>
            </a:r>
            <a:r>
              <a:rPr lang="ru-RU" sz="19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Буя</a:t>
            </a:r>
            <a:endParaRPr lang="ru-RU" sz="19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2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/>
              <a:t> </a:t>
            </a:r>
            <a:r>
              <a:rPr lang="ru-RU" sz="2800" b="1" dirty="0" smtClean="0"/>
              <a:t>  </a:t>
            </a:r>
            <a:br>
              <a:rPr lang="ru-RU" sz="2800" b="1" dirty="0" smtClean="0"/>
            </a:br>
            <a:r>
              <a:rPr lang="ru-RU" sz="2800" b="1" dirty="0"/>
              <a:t> </a:t>
            </a:r>
            <a:r>
              <a:rPr lang="ru-RU" sz="2800" b="1" dirty="0" smtClean="0"/>
              <a:t>    ИССЛЕДОВАТЕЛЬСКАЯ РАБОТА</a:t>
            </a:r>
            <a:br>
              <a:rPr lang="ru-RU" sz="2800" b="1" dirty="0" smtClean="0"/>
            </a:br>
            <a:r>
              <a:rPr lang="ru-RU" sz="2800" b="1" dirty="0" smtClean="0"/>
              <a:t>         НА УРОКАХ ЛИТЕРАТУРЫ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b="1" dirty="0"/>
              <a:t>Приемы активизации познавательной </a:t>
            </a:r>
            <a:r>
              <a:rPr lang="ru-RU" b="1" dirty="0" smtClean="0"/>
              <a:t>деятельности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 Постановка </a:t>
            </a:r>
            <a:r>
              <a:rPr lang="ru-RU" dirty="0"/>
              <a:t>проблемных </a:t>
            </a:r>
            <a:r>
              <a:rPr lang="ru-RU" dirty="0" smtClean="0"/>
              <a:t>вопросов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 Исследование </a:t>
            </a:r>
            <a:r>
              <a:rPr lang="ru-RU" dirty="0"/>
              <a:t>с опорой на </a:t>
            </a:r>
            <a:r>
              <a:rPr lang="ru-RU" dirty="0" smtClean="0"/>
              <a:t>текст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 Словарная работа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 Выразительный пересказ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 Работа </a:t>
            </a:r>
            <a:r>
              <a:rPr lang="ru-RU" dirty="0"/>
              <a:t>над выразительным </a:t>
            </a:r>
            <a:r>
              <a:rPr lang="ru-RU" dirty="0" smtClean="0"/>
              <a:t>чтением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 Работа </a:t>
            </a:r>
            <a:r>
              <a:rPr lang="ru-RU" dirty="0"/>
              <a:t>со сквозными </a:t>
            </a:r>
            <a:r>
              <a:rPr lang="ru-RU" dirty="0" smtClean="0"/>
              <a:t>сюжетами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 Ролевые игры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 Самостоятельная </a:t>
            </a:r>
            <a:r>
              <a:rPr lang="ru-RU" dirty="0"/>
              <a:t>работа с текстом произведения и </a:t>
            </a:r>
            <a:r>
              <a:rPr lang="ru-RU" dirty="0" smtClean="0"/>
              <a:t> дополнительной литературой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 Творческая деятельность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 Уроки </a:t>
            </a:r>
            <a:r>
              <a:rPr lang="ru-RU" dirty="0"/>
              <a:t>– </a:t>
            </a:r>
            <a:r>
              <a:rPr lang="ru-RU" dirty="0" smtClean="0"/>
              <a:t>исследования</a:t>
            </a:r>
            <a:endParaRPr lang="ru-RU" dirty="0"/>
          </a:p>
          <a:p>
            <a:endParaRPr lang="ru-RU" dirty="0"/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41230"/>
            <a:ext cx="1944216" cy="871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699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Постановка </a:t>
            </a:r>
            <a:r>
              <a:rPr lang="ru-RU" b="1" dirty="0"/>
              <a:t>проблемных </a:t>
            </a:r>
            <a:r>
              <a:rPr lang="ru-RU" b="1" dirty="0" smtClean="0"/>
              <a:t>вопросов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7878987"/>
              </p:ext>
            </p:extLst>
          </p:nvPr>
        </p:nvGraphicFramePr>
        <p:xfrm>
          <a:off x="971600" y="1412777"/>
          <a:ext cx="7272808" cy="4790865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2674016"/>
                <a:gridCol w="4598792"/>
              </a:tblGrid>
              <a:tr h="3600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Произведение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Проблемный вопрос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538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Гоголь Н.В. «Ревизор»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Почему комедия названа «Ревизор», если мы не встречаемся с ним ни разу?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02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А.П. Платонов. «Юшка»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Нужны ли сочувствие и сострадание людям?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42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И.С. Тургенев «Муму»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Почему Герасиму в городе жилось труднее, чем в деревне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978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М.М.Зощенко «Беда».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Почему над рассказами Зощенко нужно не смеяться, а плакать?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978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М.М. Пришвин «Кладовая солнца»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Что есть правда?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467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Л. Толстой «Кавказский пленник»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Почему произведение называется «Кавказский пленник», в то время как Толстой рассказывает нам о двух пленниках?»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467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Н. В. Гоголь «Ночь перед Рождеством»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Почему в Рождественскую ночь исполняется самое необычное и трудновыполнимое желание, желание </a:t>
                      </a:r>
                      <a:r>
                        <a:rPr lang="ru-RU" sz="1400" dirty="0" err="1">
                          <a:effectLst/>
                        </a:rPr>
                        <a:t>Вакулы</a:t>
                      </a:r>
                      <a:r>
                        <a:rPr lang="ru-RU" sz="1400" dirty="0">
                          <a:effectLst/>
                        </a:rPr>
                        <a:t>?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978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Н. В. Гоголя «Портрет»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Деньги, найденные </a:t>
                      </a:r>
                      <a:r>
                        <a:rPr lang="ru-RU" sz="1400" dirty="0" err="1">
                          <a:effectLst/>
                        </a:rPr>
                        <a:t>Чартковым</a:t>
                      </a:r>
                      <a:r>
                        <a:rPr lang="ru-RU" sz="1400" dirty="0">
                          <a:effectLst/>
                        </a:rPr>
                        <a:t>, принесли ему пользу или вред? Почему?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56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М.Ю. Лермонтов «Мцыри»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Почему погиб Мцыри?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620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8"/>
            <a:ext cx="7772400" cy="432048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Словарная </a:t>
            </a:r>
            <a:r>
              <a:rPr lang="ru-RU" b="1" dirty="0" smtClean="0"/>
              <a:t>работа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556792"/>
            <a:ext cx="7848872" cy="4608512"/>
          </a:xfrm>
        </p:spPr>
        <p:txBody>
          <a:bodyPr>
            <a:normAutofit/>
          </a:bodyPr>
          <a:lstStyle/>
          <a:p>
            <a:pPr algn="l"/>
            <a:endParaRPr lang="ru-RU" dirty="0" smtClean="0"/>
          </a:p>
          <a:p>
            <a:pPr algn="l"/>
            <a:endParaRPr lang="ru-RU" dirty="0"/>
          </a:p>
          <a:p>
            <a:pPr algn="l"/>
            <a:endParaRPr lang="ru-RU" dirty="0" smtClean="0"/>
          </a:p>
          <a:p>
            <a:pPr algn="l"/>
            <a:r>
              <a:rPr lang="ru-RU" sz="1600" dirty="0" smtClean="0"/>
              <a:t>  </a:t>
            </a:r>
          </a:p>
          <a:p>
            <a:pPr algn="l"/>
            <a:r>
              <a:rPr lang="ru-RU" sz="1600" dirty="0"/>
              <a:t> </a:t>
            </a:r>
            <a:r>
              <a:rPr lang="ru-RU" sz="1600" dirty="0" smtClean="0"/>
              <a:t>                                                       </a:t>
            </a:r>
            <a:r>
              <a:rPr lang="ru-RU" sz="1600" b="1" dirty="0" smtClean="0">
                <a:solidFill>
                  <a:schemeClr val="tx1"/>
                </a:solidFill>
              </a:rPr>
              <a:t>Нахождение значения слов                                </a:t>
            </a:r>
          </a:p>
          <a:p>
            <a:pPr algn="l"/>
            <a:r>
              <a:rPr lang="ru-RU" sz="1600" b="1" dirty="0" smtClean="0">
                <a:solidFill>
                  <a:schemeClr val="tx1"/>
                </a:solidFill>
              </a:rPr>
              <a:t>                                                               </a:t>
            </a:r>
            <a:r>
              <a:rPr lang="ru-RU" sz="1600" b="1" dirty="0">
                <a:solidFill>
                  <a:schemeClr val="tx1"/>
                </a:solidFill>
              </a:rPr>
              <a:t>«жила» и «костыль»</a:t>
            </a:r>
            <a:r>
              <a:rPr lang="ru-RU" sz="1600" b="1" dirty="0" smtClean="0">
                <a:solidFill>
                  <a:schemeClr val="tx1"/>
                </a:solidFill>
              </a:rPr>
              <a:t>                   Составление словаря</a:t>
            </a:r>
          </a:p>
          <a:p>
            <a:pPr algn="l"/>
            <a:r>
              <a:rPr lang="ru-RU" sz="1600" b="1" dirty="0">
                <a:solidFill>
                  <a:schemeClr val="tx1"/>
                </a:solidFill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</a:rPr>
              <a:t>Составление словаря                                                                                 просторечных слов                                                      малороссийских слов    </a:t>
            </a:r>
          </a:p>
          <a:p>
            <a:pPr algn="l"/>
            <a:endParaRPr lang="ru-RU" sz="1200" b="1" dirty="0">
              <a:solidFill>
                <a:schemeClr val="tx1"/>
              </a:solidFill>
            </a:endParaRPr>
          </a:p>
          <a:p>
            <a:pPr algn="l"/>
            <a:r>
              <a:rPr lang="ru-RU" sz="1200" b="1" dirty="0" smtClean="0">
                <a:solidFill>
                  <a:schemeClr val="tx1"/>
                </a:solidFill>
              </a:rPr>
              <a:t>                                                                                                                                 </a:t>
            </a:r>
            <a:r>
              <a:rPr lang="ru-RU" sz="1600" b="1" dirty="0" smtClean="0">
                <a:solidFill>
                  <a:schemeClr val="tx1"/>
                </a:solidFill>
              </a:rPr>
              <a:t>Составление словарика </a:t>
            </a:r>
          </a:p>
          <a:p>
            <a:pPr algn="l"/>
            <a:r>
              <a:rPr lang="ru-RU" sz="1600" b="1" dirty="0">
                <a:solidFill>
                  <a:schemeClr val="tx1"/>
                </a:solidFill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</a:rPr>
              <a:t>                                                                                                  трудных слов  и оборотов</a:t>
            </a:r>
            <a:endParaRPr lang="ru-RU" sz="1600" b="1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341646"/>
            <a:ext cx="2232248" cy="2159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700808"/>
            <a:ext cx="1872208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06744"/>
            <a:ext cx="2016224" cy="2126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257092"/>
            <a:ext cx="1800200" cy="2052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824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2987824" y="2505323"/>
            <a:ext cx="3168352" cy="1859781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ТВОРЧЕСКАЯ ДЕЯТЕЛЬНОСТЬ</a:t>
            </a:r>
            <a:endParaRPr lang="ru-RU" sz="24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583082" y="620688"/>
            <a:ext cx="2186225" cy="1122986"/>
          </a:xfrm>
          <a:prstGeom prst="roundRect">
            <a:avLst/>
          </a:prstGeom>
          <a:solidFill>
            <a:srgbClr val="96DEA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Составление загадок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0" name="Стрелка вправо 9"/>
          <p:cNvSpPr/>
          <p:nvPr/>
        </p:nvSpPr>
        <p:spPr>
          <a:xfrm rot="16200000">
            <a:off x="4299756" y="1970591"/>
            <a:ext cx="650414" cy="326123"/>
          </a:xfrm>
          <a:prstGeom prst="rightArrow">
            <a:avLst/>
          </a:prstGeom>
          <a:solidFill>
            <a:srgbClr val="96DEA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876256" y="3892978"/>
            <a:ext cx="1512168" cy="1188132"/>
          </a:xfrm>
          <a:prstGeom prst="roundRect">
            <a:avLst/>
          </a:prstGeom>
          <a:solidFill>
            <a:srgbClr val="96DEA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Написание рассказов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755576" y="1772816"/>
            <a:ext cx="1908310" cy="1188132"/>
          </a:xfrm>
          <a:prstGeom prst="roundRect">
            <a:avLst/>
          </a:prstGeom>
          <a:solidFill>
            <a:srgbClr val="96DEA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Сочинение стихотворений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758347" y="3913805"/>
            <a:ext cx="1512168" cy="1188132"/>
          </a:xfrm>
          <a:prstGeom prst="roundRect">
            <a:avLst/>
          </a:prstGeom>
          <a:solidFill>
            <a:srgbClr val="96DEA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Написание сказок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732241" y="1772816"/>
            <a:ext cx="1800199" cy="1188132"/>
          </a:xfrm>
          <a:prstGeom prst="roundRect">
            <a:avLst/>
          </a:prstGeom>
          <a:solidFill>
            <a:srgbClr val="96DEA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Составление кроссвордов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275855" y="5114322"/>
            <a:ext cx="2685097" cy="1267006"/>
          </a:xfrm>
          <a:prstGeom prst="roundRect">
            <a:avLst/>
          </a:prstGeom>
          <a:solidFill>
            <a:srgbClr val="96DEA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Различные виды сочинений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6" name="Стрелка вправо 25"/>
          <p:cNvSpPr/>
          <p:nvPr/>
        </p:nvSpPr>
        <p:spPr>
          <a:xfrm rot="19950288">
            <a:off x="5990249" y="2482716"/>
            <a:ext cx="650414" cy="334433"/>
          </a:xfrm>
          <a:prstGeom prst="rightArrow">
            <a:avLst/>
          </a:prstGeom>
          <a:solidFill>
            <a:srgbClr val="96DEA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право 26"/>
          <p:cNvSpPr/>
          <p:nvPr/>
        </p:nvSpPr>
        <p:spPr>
          <a:xfrm rot="12443097">
            <a:off x="2700201" y="2371604"/>
            <a:ext cx="650414" cy="316365"/>
          </a:xfrm>
          <a:prstGeom prst="rightArrow">
            <a:avLst/>
          </a:prstGeom>
          <a:solidFill>
            <a:srgbClr val="96DEA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право 27"/>
          <p:cNvSpPr/>
          <p:nvPr/>
        </p:nvSpPr>
        <p:spPr>
          <a:xfrm rot="8806776">
            <a:off x="2521669" y="4116797"/>
            <a:ext cx="650414" cy="332384"/>
          </a:xfrm>
          <a:prstGeom prst="rightArrow">
            <a:avLst/>
          </a:prstGeom>
          <a:solidFill>
            <a:srgbClr val="96DEA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право 28"/>
          <p:cNvSpPr/>
          <p:nvPr/>
        </p:nvSpPr>
        <p:spPr>
          <a:xfrm rot="5400000">
            <a:off x="4225849" y="4629888"/>
            <a:ext cx="563853" cy="336836"/>
          </a:xfrm>
          <a:prstGeom prst="rightArrow">
            <a:avLst/>
          </a:prstGeom>
          <a:solidFill>
            <a:srgbClr val="96DEA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право 29"/>
          <p:cNvSpPr/>
          <p:nvPr/>
        </p:nvSpPr>
        <p:spPr>
          <a:xfrm rot="1605791">
            <a:off x="5995763" y="4049531"/>
            <a:ext cx="650414" cy="358955"/>
          </a:xfrm>
          <a:prstGeom prst="rightArrow">
            <a:avLst/>
          </a:prstGeom>
          <a:solidFill>
            <a:srgbClr val="96DEA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104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Уроки- исследования</a:t>
            </a:r>
            <a:endParaRPr lang="ru-RU" dirty="0"/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8833608"/>
              </p:ext>
            </p:extLst>
          </p:nvPr>
        </p:nvGraphicFramePr>
        <p:xfrm>
          <a:off x="1187624" y="1628800"/>
          <a:ext cx="6768752" cy="4176464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3323612"/>
                <a:gridCol w="3445140"/>
              </a:tblGrid>
              <a:tr h="4640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effectLst/>
                        </a:rPr>
                        <a:t>Произведение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>
                          <a:effectLst/>
                        </a:rPr>
                        <a:t>Тема исследования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</a:tr>
              <a:tr h="9281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effectLst/>
                        </a:rPr>
                        <a:t>А.П. Платонов </a:t>
                      </a:r>
                      <a:r>
                        <a:rPr lang="ru-RU" sz="1800" kern="1200" dirty="0">
                          <a:effectLst/>
                        </a:rPr>
                        <a:t>«Юшка»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</a:rPr>
                        <a:t>Нужны ли в жизни сочувствие и сострадание?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</a:tr>
              <a:tr h="9281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Н.В.</a:t>
                      </a:r>
                      <a:r>
                        <a:rPr lang="ru-RU" sz="1800" baseline="0" dirty="0" smtClean="0">
                          <a:effectLst/>
                        </a:rPr>
                        <a:t> Гоголь «Ревизор»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Различные типы ума героев комедии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</a:tr>
              <a:tr h="9281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</a:rPr>
                        <a:t>В.Г</a:t>
                      </a:r>
                      <a:r>
                        <a:rPr lang="ru-RU" sz="1800" kern="1200" dirty="0" smtClean="0">
                          <a:effectLst/>
                        </a:rPr>
                        <a:t>. Распутин  </a:t>
                      </a:r>
                      <a:r>
                        <a:rPr lang="ru-RU" sz="1800" kern="1200" dirty="0">
                          <a:effectLst/>
                        </a:rPr>
                        <a:t>«Уроки французского» 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</a:rPr>
                        <a:t>Какие нравственные проблемы затрагивает автор?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</a:tr>
              <a:tr h="9281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</a:rPr>
                        <a:t>М.М. </a:t>
                      </a:r>
                      <a:r>
                        <a:rPr lang="ru-RU" sz="1800" kern="1200" dirty="0" smtClean="0">
                          <a:effectLst/>
                        </a:rPr>
                        <a:t>Зощенко</a:t>
                      </a:r>
                      <a:r>
                        <a:rPr lang="ru-RU" sz="1800" kern="1200" baseline="0" dirty="0" smtClean="0">
                          <a:effectLst/>
                        </a:rPr>
                        <a:t> </a:t>
                      </a:r>
                      <a:r>
                        <a:rPr lang="ru-RU" sz="1800" kern="1200" dirty="0" smtClean="0">
                          <a:effectLst/>
                        </a:rPr>
                        <a:t> </a:t>
                      </a:r>
                      <a:r>
                        <a:rPr lang="ru-RU" sz="1800" kern="1200" dirty="0">
                          <a:effectLst/>
                        </a:rPr>
                        <a:t>«Беда»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</a:rPr>
                        <a:t>Над рассказами Зощенко нужно смеяться или плакать?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536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5832648" cy="1470025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3600" b="1" dirty="0" smtClean="0"/>
              <a:t>ИССЛЕДОВАТЕЛЬСКАЯ РАБОТА НА УРОКАХ РУССКОГО ЯЗЫКА</a:t>
            </a:r>
            <a:endParaRPr lang="ru-RU" sz="3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692696"/>
            <a:ext cx="2088232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71600" y="2204865"/>
            <a:ext cx="7272808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/>
              <a:t>Приемы исследовательской </a:t>
            </a:r>
            <a:r>
              <a:rPr lang="ru-RU" sz="3000" b="1" dirty="0" smtClean="0"/>
              <a:t>деятельности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3000" dirty="0" smtClean="0"/>
              <a:t>  Лабораторная  работа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3000" dirty="0" smtClean="0"/>
              <a:t>  Проблемный метод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3000" dirty="0" smtClean="0"/>
              <a:t>  Работа </a:t>
            </a:r>
            <a:r>
              <a:rPr lang="ru-RU" sz="3000" dirty="0"/>
              <a:t>с разными видами </a:t>
            </a:r>
            <a:r>
              <a:rPr lang="ru-RU" sz="3000" dirty="0" smtClean="0"/>
              <a:t>словарей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3000" dirty="0" smtClean="0"/>
              <a:t>  Языковой </a:t>
            </a:r>
            <a:r>
              <a:rPr lang="ru-RU" sz="3000" dirty="0"/>
              <a:t>анализ </a:t>
            </a:r>
            <a:r>
              <a:rPr lang="ru-RU" sz="3000" dirty="0" smtClean="0"/>
              <a:t>текста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3000" dirty="0" smtClean="0"/>
              <a:t>  Творческая деятельность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3000" dirty="0" smtClean="0"/>
              <a:t>  Создание </a:t>
            </a:r>
            <a:r>
              <a:rPr lang="ru-RU" sz="3000" dirty="0"/>
              <a:t>ситуации </a:t>
            </a:r>
            <a:r>
              <a:rPr lang="ru-RU" sz="3000" dirty="0" smtClean="0"/>
              <a:t>успеха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3000" dirty="0" smtClean="0"/>
              <a:t>  </a:t>
            </a:r>
            <a:r>
              <a:rPr lang="ru-RU" sz="3000" dirty="0"/>
              <a:t>Самостоятельная </a:t>
            </a:r>
            <a:r>
              <a:rPr lang="ru-RU" sz="3000" dirty="0" smtClean="0"/>
              <a:t>работа</a:t>
            </a:r>
            <a:endParaRPr lang="ru-RU" sz="30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457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368151"/>
          </a:xfrm>
        </p:spPr>
        <p:txBody>
          <a:bodyPr>
            <a:normAutofit/>
          </a:bodyPr>
          <a:lstStyle/>
          <a:p>
            <a:r>
              <a:rPr lang="ru-RU" sz="2200" b="1" dirty="0" smtClean="0"/>
              <a:t>Результативность </a:t>
            </a:r>
            <a:r>
              <a:rPr lang="ru-RU" sz="2200" b="1" dirty="0"/>
              <a:t>применения исследовательской деятельности в учебной практике.</a:t>
            </a:r>
            <a:r>
              <a:rPr lang="ru-RU" sz="2200" dirty="0"/>
              <a:t/>
            </a:r>
            <a:br>
              <a:rPr lang="ru-RU" sz="2200" dirty="0"/>
            </a:br>
            <a:endParaRPr lang="ru-RU" sz="2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340768"/>
            <a:ext cx="8424936" cy="5040560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ru-RU" sz="7200" b="1" u="sng" dirty="0" smtClean="0">
                <a:solidFill>
                  <a:schemeClr val="tx1"/>
                </a:solidFill>
              </a:rPr>
              <a:t>Школьный уровень</a:t>
            </a:r>
            <a:endParaRPr lang="ru-RU" sz="7200" b="1" dirty="0" smtClean="0">
              <a:solidFill>
                <a:schemeClr val="tx1"/>
              </a:solidFill>
            </a:endParaRPr>
          </a:p>
          <a:p>
            <a:pPr marL="857250" indent="-857250" algn="l">
              <a:buFont typeface="Arial" pitchFamily="34" charset="0"/>
              <a:buChar char="•"/>
            </a:pPr>
            <a:r>
              <a:rPr lang="ru-RU" sz="7200" dirty="0" smtClean="0">
                <a:solidFill>
                  <a:schemeClr val="tx1"/>
                </a:solidFill>
              </a:rPr>
              <a:t>Исследовательский проект "Русские лингвисты" -3 призовых места.</a:t>
            </a:r>
          </a:p>
          <a:p>
            <a:pPr marL="857250" indent="-857250" algn="l">
              <a:buFont typeface="Arial" pitchFamily="34" charset="0"/>
              <a:buChar char="•"/>
            </a:pPr>
            <a:r>
              <a:rPr lang="ru-RU" sz="7200" dirty="0" smtClean="0">
                <a:solidFill>
                  <a:schemeClr val="tx1"/>
                </a:solidFill>
              </a:rPr>
              <a:t>Исследовательский проект  "Диалектные слова" -2 призовых места.</a:t>
            </a:r>
          </a:p>
          <a:p>
            <a:pPr algn="l"/>
            <a:r>
              <a:rPr lang="ru-RU" sz="7200" b="1" u="sng" dirty="0" smtClean="0">
                <a:solidFill>
                  <a:schemeClr val="tx1"/>
                </a:solidFill>
              </a:rPr>
              <a:t>Муниципальный </a:t>
            </a:r>
            <a:r>
              <a:rPr lang="ru-RU" sz="7200" b="1" u="sng" dirty="0">
                <a:solidFill>
                  <a:schemeClr val="tx1"/>
                </a:solidFill>
              </a:rPr>
              <a:t>уровень</a:t>
            </a:r>
            <a:endParaRPr lang="ru-RU" sz="7200" b="1" dirty="0">
              <a:solidFill>
                <a:schemeClr val="tx1"/>
              </a:solidFill>
            </a:endParaRPr>
          </a:p>
          <a:p>
            <a:pPr marL="857250" indent="-857250" algn="l">
              <a:buFont typeface="Arial" pitchFamily="34" charset="0"/>
              <a:buChar char="•"/>
            </a:pPr>
            <a:r>
              <a:rPr lang="ru-RU" sz="7200" dirty="0" smtClean="0">
                <a:solidFill>
                  <a:schemeClr val="tx1"/>
                </a:solidFill>
              </a:rPr>
              <a:t>Городская </a:t>
            </a:r>
            <a:r>
              <a:rPr lang="ru-RU" sz="7200" dirty="0">
                <a:solidFill>
                  <a:schemeClr val="tx1"/>
                </a:solidFill>
              </a:rPr>
              <a:t>конференция элективных курсов, защита проекта "Молодежный сленг как современное языковое явление". Курбатова Н.(9 класс) -  победитель в номинации «Практико-ориентированный проект», победитель в номинации «Зрительские симпатии</a:t>
            </a:r>
            <a:r>
              <a:rPr lang="ru-RU" sz="7200" dirty="0" smtClean="0">
                <a:solidFill>
                  <a:schemeClr val="tx1"/>
                </a:solidFill>
              </a:rPr>
              <a:t>».</a:t>
            </a:r>
          </a:p>
          <a:p>
            <a:pPr marL="857250" indent="-857250" algn="l">
              <a:buFont typeface="Arial" pitchFamily="34" charset="0"/>
              <a:buChar char="•"/>
            </a:pPr>
            <a:r>
              <a:rPr lang="ru-RU" sz="7200" dirty="0" smtClean="0">
                <a:solidFill>
                  <a:schemeClr val="tx1"/>
                </a:solidFill>
              </a:rPr>
              <a:t>2.Дистанционная </a:t>
            </a:r>
            <a:r>
              <a:rPr lang="ru-RU" sz="7200" dirty="0">
                <a:solidFill>
                  <a:schemeClr val="tx1"/>
                </a:solidFill>
              </a:rPr>
              <a:t>игра по русскому языку «Кубок Даля».</a:t>
            </a:r>
          </a:p>
          <a:p>
            <a:pPr algn="l"/>
            <a:r>
              <a:rPr lang="ru-RU" sz="7200" dirty="0">
                <a:solidFill>
                  <a:schemeClr val="tx1"/>
                </a:solidFill>
              </a:rPr>
              <a:t>Команда учащихся 7 класса заняла 3 </a:t>
            </a:r>
            <a:r>
              <a:rPr lang="ru-RU" sz="7200" dirty="0" smtClean="0">
                <a:solidFill>
                  <a:schemeClr val="tx1"/>
                </a:solidFill>
              </a:rPr>
              <a:t>место.</a:t>
            </a:r>
          </a:p>
          <a:p>
            <a:pPr marL="857250" indent="-857250" algn="l">
              <a:buFont typeface="Arial" pitchFamily="34" charset="0"/>
              <a:buChar char="•"/>
            </a:pPr>
            <a:r>
              <a:rPr lang="ru-RU" sz="7200" dirty="0" smtClean="0">
                <a:solidFill>
                  <a:schemeClr val="tx1"/>
                </a:solidFill>
              </a:rPr>
              <a:t> </a:t>
            </a:r>
            <a:r>
              <a:rPr lang="ru-RU" sz="7200" dirty="0">
                <a:solidFill>
                  <a:schemeClr val="tx1"/>
                </a:solidFill>
              </a:rPr>
              <a:t>Конкурс чтецов «Край творчества, Любви и Вдохновения».</a:t>
            </a:r>
          </a:p>
          <a:p>
            <a:pPr algn="l"/>
            <a:r>
              <a:rPr lang="ru-RU" sz="7200" dirty="0">
                <a:solidFill>
                  <a:schemeClr val="tx1"/>
                </a:solidFill>
              </a:rPr>
              <a:t>Баранов Алексей ( 9 класс) – 3 место</a:t>
            </a:r>
          </a:p>
          <a:p>
            <a:pPr marL="857250" indent="-857250" algn="l">
              <a:buFont typeface="Arial" pitchFamily="34" charset="0"/>
              <a:buChar char="•"/>
            </a:pPr>
            <a:r>
              <a:rPr lang="ru-RU" sz="7200" dirty="0" smtClean="0">
                <a:solidFill>
                  <a:schemeClr val="tx1"/>
                </a:solidFill>
              </a:rPr>
              <a:t>Конкурс </a:t>
            </a:r>
            <a:r>
              <a:rPr lang="ru-RU" sz="7200" dirty="0">
                <a:solidFill>
                  <a:schemeClr val="tx1"/>
                </a:solidFill>
              </a:rPr>
              <a:t>чтецов «Победа остается молодой». Верещагина Виктория (7 класс) – 3 место</a:t>
            </a:r>
          </a:p>
          <a:p>
            <a:pPr marL="857250" indent="-857250" algn="l">
              <a:buFont typeface="Arial" pitchFamily="34" charset="0"/>
              <a:buChar char="•"/>
            </a:pPr>
            <a:r>
              <a:rPr lang="ru-RU" sz="7200" dirty="0" smtClean="0">
                <a:solidFill>
                  <a:schemeClr val="tx1"/>
                </a:solidFill>
              </a:rPr>
              <a:t>Конкурс </a:t>
            </a:r>
            <a:r>
              <a:rPr lang="ru-RU" sz="7200" dirty="0">
                <a:solidFill>
                  <a:schemeClr val="tx1"/>
                </a:solidFill>
              </a:rPr>
              <a:t>чтецов «Живая классика». </a:t>
            </a:r>
            <a:r>
              <a:rPr lang="ru-RU" sz="7200" dirty="0" err="1">
                <a:solidFill>
                  <a:schemeClr val="tx1"/>
                </a:solidFill>
              </a:rPr>
              <a:t>Гутько</a:t>
            </a:r>
            <a:r>
              <a:rPr lang="ru-RU" sz="7200" dirty="0">
                <a:solidFill>
                  <a:schemeClr val="tx1"/>
                </a:solidFill>
              </a:rPr>
              <a:t> Алена (7 класс) – 2 место</a:t>
            </a:r>
          </a:p>
          <a:p>
            <a:pPr marL="857250" indent="-857250" algn="l">
              <a:buFont typeface="Arial" pitchFamily="34" charset="0"/>
              <a:buChar char="•"/>
            </a:pPr>
            <a:r>
              <a:rPr lang="ru-RU" sz="7200" dirty="0" smtClean="0">
                <a:solidFill>
                  <a:schemeClr val="tx1"/>
                </a:solidFill>
              </a:rPr>
              <a:t>Семинар</a:t>
            </a:r>
            <a:r>
              <a:rPr lang="ru-RU" sz="7200" dirty="0">
                <a:solidFill>
                  <a:schemeClr val="tx1"/>
                </a:solidFill>
              </a:rPr>
              <a:t>………..Открытый урок – исследование по рассказу М.М.Зощенко «Беда» </a:t>
            </a:r>
          </a:p>
          <a:p>
            <a:pPr algn="l"/>
            <a:r>
              <a:rPr lang="ru-RU" sz="7200" u="sng" dirty="0">
                <a:solidFill>
                  <a:schemeClr val="tx1"/>
                </a:solidFill>
              </a:rPr>
              <a:t>Региональный уровень.</a:t>
            </a:r>
            <a:endParaRPr lang="ru-RU" sz="7200" dirty="0">
              <a:solidFill>
                <a:schemeClr val="tx1"/>
              </a:solidFill>
            </a:endParaRPr>
          </a:p>
          <a:p>
            <a:pPr marL="857250" indent="-857250" algn="l">
              <a:buFont typeface="Arial" pitchFamily="34" charset="0"/>
              <a:buChar char="•"/>
            </a:pPr>
            <a:r>
              <a:rPr lang="ru-RU" sz="7200" dirty="0">
                <a:solidFill>
                  <a:schemeClr val="tx1"/>
                </a:solidFill>
              </a:rPr>
              <a:t>Конкурс чтецов «Живая классика». </a:t>
            </a:r>
            <a:r>
              <a:rPr lang="ru-RU" sz="7200" dirty="0" err="1">
                <a:solidFill>
                  <a:schemeClr val="tx1"/>
                </a:solidFill>
              </a:rPr>
              <a:t>Гутько</a:t>
            </a:r>
            <a:r>
              <a:rPr lang="ru-RU" sz="7200" dirty="0">
                <a:solidFill>
                  <a:schemeClr val="tx1"/>
                </a:solidFill>
              </a:rPr>
              <a:t> Алена (7 класс) – участие.</a:t>
            </a:r>
          </a:p>
          <a:p>
            <a:pPr algn="l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0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936103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b="1" dirty="0" smtClean="0"/>
              <a:t> </a:t>
            </a:r>
            <a:r>
              <a:rPr lang="ru-RU" dirty="0" smtClean="0"/>
              <a:t>Школьный уровень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985627"/>
            <a:ext cx="2304256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778" y="1772816"/>
            <a:ext cx="2232248" cy="2260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509120"/>
            <a:ext cx="1692188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365104"/>
            <a:ext cx="1872208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822" y="1772816"/>
            <a:ext cx="2225626" cy="2260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591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936103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Муниципальный уровень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Users\admin\Pictures\Сканы\Скан_2016012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88840"/>
            <a:ext cx="2160240" cy="223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Безымянны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132856"/>
            <a:ext cx="1872208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Безымянный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097684"/>
            <a:ext cx="1656184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dmin\Desktop\грамота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437113"/>
            <a:ext cx="1728192" cy="1810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admin\Desktop\грамота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437113"/>
            <a:ext cx="1728192" cy="18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admin\Desktop\Скан_20160208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437113"/>
            <a:ext cx="1512168" cy="1810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377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Городской семинар </a:t>
            </a: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79712" y="1412776"/>
            <a:ext cx="5256584" cy="3600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259632" y="5085184"/>
            <a:ext cx="62646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Урок-исследование </a:t>
            </a:r>
            <a:r>
              <a:rPr lang="ru-RU" sz="2000" dirty="0" smtClean="0"/>
              <a:t>по рассказу М.М. Зощенко «Беда» -</a:t>
            </a:r>
          </a:p>
          <a:p>
            <a:pPr algn="ctr"/>
            <a:r>
              <a:rPr lang="ru-RU" sz="2000" dirty="0" smtClean="0"/>
              <a:t>«Над </a:t>
            </a:r>
            <a:r>
              <a:rPr lang="ru-RU" sz="2000" dirty="0"/>
              <a:t>рассказами Зощенко </a:t>
            </a:r>
          </a:p>
          <a:p>
            <a:pPr algn="ctr"/>
            <a:r>
              <a:rPr lang="ru-RU" sz="2000" dirty="0"/>
              <a:t>нужно смеяться или плакать?»</a:t>
            </a:r>
          </a:p>
        </p:txBody>
      </p:sp>
    </p:spTree>
    <p:extLst>
      <p:ext uri="{BB962C8B-B14F-4D97-AF65-F5344CB8AC3E}">
        <p14:creationId xmlns:p14="http://schemas.microsoft.com/office/powerpoint/2010/main" val="149633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 семинара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867328" cy="452596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dirty="0" smtClean="0"/>
              <a:t>    </a:t>
            </a:r>
            <a:r>
              <a:rPr lang="en-US" b="1" dirty="0" smtClean="0"/>
              <a:t>I</a:t>
            </a:r>
            <a:r>
              <a:rPr lang="ru-RU" b="1" dirty="0"/>
              <a:t>. </a:t>
            </a:r>
            <a:r>
              <a:rPr lang="ru-RU" b="1" dirty="0" smtClean="0"/>
              <a:t>Введение.</a:t>
            </a:r>
            <a:endParaRPr lang="ru-RU" dirty="0"/>
          </a:p>
          <a:p>
            <a:pPr marL="0" indent="0">
              <a:buNone/>
            </a:pPr>
            <a:r>
              <a:rPr lang="ru-RU" b="1" dirty="0"/>
              <a:t> </a:t>
            </a:r>
            <a:r>
              <a:rPr lang="ru-RU" b="1" dirty="0" smtClean="0"/>
              <a:t>   </a:t>
            </a:r>
            <a:r>
              <a:rPr lang="en-US" b="1" dirty="0" smtClean="0"/>
              <a:t>II</a:t>
            </a:r>
            <a:r>
              <a:rPr lang="ru-RU" b="1" dirty="0"/>
              <a:t>. Актуальность исследовательской </a:t>
            </a:r>
            <a:r>
              <a:rPr lang="ru-RU" b="1" dirty="0" smtClean="0"/>
              <a:t>деятельности.</a:t>
            </a:r>
          </a:p>
          <a:p>
            <a:pPr marL="0" indent="0">
              <a:buNone/>
            </a:pPr>
            <a:r>
              <a:rPr lang="ru-RU" b="1" i="1" dirty="0" smtClean="0"/>
              <a:t>    </a:t>
            </a:r>
            <a:r>
              <a:rPr lang="en-US" b="1" dirty="0"/>
              <a:t>III</a:t>
            </a:r>
            <a:r>
              <a:rPr lang="ru-RU" b="1" dirty="0"/>
              <a:t>. Понятие исследовательской деятельности</a:t>
            </a:r>
            <a:r>
              <a:rPr lang="ru-RU" b="1" dirty="0" smtClean="0"/>
              <a:t>.</a:t>
            </a:r>
          </a:p>
          <a:p>
            <a:pPr marL="0" indent="0">
              <a:buNone/>
            </a:pPr>
            <a:r>
              <a:rPr lang="ru-RU" b="1" dirty="0" smtClean="0"/>
              <a:t>    </a:t>
            </a:r>
            <a:r>
              <a:rPr lang="en-US" b="1" dirty="0" smtClean="0"/>
              <a:t>IV</a:t>
            </a:r>
            <a:r>
              <a:rPr lang="ru-RU" b="1" dirty="0"/>
              <a:t>. Цели и задачи педагогической деятельности</a:t>
            </a:r>
            <a:r>
              <a:rPr lang="ru-RU" b="1" dirty="0" smtClean="0"/>
              <a:t>.</a:t>
            </a:r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    </a:t>
            </a:r>
            <a:r>
              <a:rPr lang="en-US" b="1" dirty="0" smtClean="0"/>
              <a:t>V</a:t>
            </a:r>
            <a:r>
              <a:rPr lang="ru-RU" b="1" dirty="0"/>
              <a:t>.Организация учебно-воспитательного процесса</a:t>
            </a:r>
            <a:r>
              <a:rPr lang="ru-RU" b="1" dirty="0" smtClean="0"/>
              <a:t>.</a:t>
            </a:r>
          </a:p>
          <a:p>
            <a:pPr marL="0" indent="0">
              <a:buNone/>
            </a:pPr>
            <a:r>
              <a:rPr lang="ru-RU" b="1" dirty="0" smtClean="0"/>
              <a:t>    </a:t>
            </a:r>
            <a:r>
              <a:rPr lang="en-US" b="1" dirty="0" smtClean="0"/>
              <a:t>VI</a:t>
            </a:r>
            <a:r>
              <a:rPr lang="ru-RU" b="1" dirty="0"/>
              <a:t>. Виды и формы исследовательской </a:t>
            </a:r>
            <a:r>
              <a:rPr lang="ru-RU" b="1" dirty="0" smtClean="0"/>
              <a:t>деятельности</a:t>
            </a:r>
          </a:p>
          <a:p>
            <a:pPr marL="0" indent="0">
              <a:buNone/>
            </a:pPr>
            <a:r>
              <a:rPr lang="ru-RU" b="1" dirty="0"/>
              <a:t> </a:t>
            </a:r>
            <a:r>
              <a:rPr lang="ru-RU" b="1" dirty="0" smtClean="0"/>
              <a:t>        </a:t>
            </a:r>
            <a:r>
              <a:rPr lang="ru-RU" b="1" dirty="0"/>
              <a:t>на </a:t>
            </a:r>
            <a:r>
              <a:rPr lang="ru-RU" b="1" dirty="0" smtClean="0"/>
              <a:t>уроке.</a:t>
            </a:r>
            <a:endParaRPr lang="en-US" b="1" dirty="0" smtClean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</a:t>
            </a:r>
            <a:r>
              <a:rPr lang="en-US" b="1" dirty="0" smtClean="0"/>
              <a:t>VII</a:t>
            </a:r>
            <a:r>
              <a:rPr lang="ru-RU" b="1" dirty="0"/>
              <a:t>. Результативность </a:t>
            </a:r>
            <a:r>
              <a:rPr lang="ru-RU" b="1" dirty="0" smtClean="0"/>
              <a:t>применения исследовательской                                                                    деятельности </a:t>
            </a:r>
            <a:r>
              <a:rPr lang="ru-RU" b="1" dirty="0"/>
              <a:t>в учебной практике.</a:t>
            </a:r>
            <a:endParaRPr lang="ru-RU" dirty="0"/>
          </a:p>
          <a:p>
            <a:pPr marL="0" indent="0">
              <a:buNone/>
            </a:pPr>
            <a:r>
              <a:rPr lang="ru-RU" b="1" dirty="0" smtClean="0"/>
              <a:t>    </a:t>
            </a:r>
            <a:r>
              <a:rPr lang="en-US" b="1" dirty="0" smtClean="0"/>
              <a:t>VIII</a:t>
            </a:r>
            <a:r>
              <a:rPr lang="ru-RU" b="1" dirty="0" smtClean="0"/>
              <a:t>. </a:t>
            </a:r>
            <a:r>
              <a:rPr lang="ru-RU" b="1" dirty="0"/>
              <a:t>Заключение.</a:t>
            </a:r>
            <a:endParaRPr lang="ru-RU" b="1" dirty="0" smtClean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583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080120"/>
          </a:xfrm>
        </p:spPr>
        <p:txBody>
          <a:bodyPr>
            <a:noAutofit/>
          </a:bodyPr>
          <a:lstStyle/>
          <a:p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>ЗАКЛЮЧЕНИЕ</a:t>
            </a:r>
            <a:r>
              <a:rPr lang="ru-RU" sz="5400" dirty="0"/>
              <a:t/>
            </a:r>
            <a:br>
              <a:rPr lang="ru-RU" sz="5400" dirty="0"/>
            </a:b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400" dirty="0" smtClean="0"/>
              <a:t>Формирование </a:t>
            </a:r>
            <a:r>
              <a:rPr lang="ru-RU" sz="4400" dirty="0"/>
              <a:t>исследовательской позиции учащихся – задача нелегкая, но она, безусловно, ведет к развитию интеллектуальных способностей </a:t>
            </a:r>
            <a:r>
              <a:rPr lang="ru-RU" sz="4400" dirty="0" smtClean="0"/>
              <a:t>учащихся</a:t>
            </a:r>
            <a:endParaRPr lang="ru-RU" sz="4400" dirty="0"/>
          </a:p>
          <a:p>
            <a:pPr marL="0" indent="0" algn="ctr">
              <a:buNone/>
            </a:pPr>
            <a:r>
              <a:rPr lang="ru-RU" sz="44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16712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476672"/>
            <a:ext cx="5987008" cy="1944216"/>
          </a:xfrm>
        </p:spPr>
        <p:txBody>
          <a:bodyPr>
            <a:noAutofit/>
          </a:bodyPr>
          <a:lstStyle/>
          <a:p>
            <a:pPr algn="r"/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Исследование создает</a:t>
            </a:r>
            <a:br>
              <a:rPr lang="ru-RU" sz="3600" dirty="0" smtClean="0"/>
            </a:br>
            <a:r>
              <a:rPr lang="ru-RU" sz="3600" dirty="0" smtClean="0"/>
              <a:t> </a:t>
            </a:r>
            <a:r>
              <a:rPr lang="ru-RU" sz="3600" dirty="0"/>
              <a:t>новые </a:t>
            </a:r>
            <a:r>
              <a:rPr lang="ru-RU" sz="3600" dirty="0" smtClean="0"/>
              <a:t>знания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2400" dirty="0"/>
              <a:t>(Нил </a:t>
            </a:r>
            <a:r>
              <a:rPr lang="ru-RU" sz="2400" dirty="0" err="1"/>
              <a:t>Армстронг</a:t>
            </a:r>
            <a:r>
              <a:rPr lang="ru-RU" sz="2400" dirty="0"/>
              <a:t>)</a:t>
            </a:r>
            <a:br>
              <a:rPr lang="ru-RU" sz="2400" dirty="0"/>
            </a:br>
            <a:r>
              <a:rPr lang="ru-RU" sz="3600" dirty="0"/>
              <a:t>    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420888"/>
            <a:ext cx="5760640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740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512167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Актуальность исследовательской </a:t>
            </a:r>
            <a:r>
              <a:rPr lang="ru-RU" b="1" dirty="0" smtClean="0"/>
              <a:t>деятельности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2060848"/>
            <a:ext cx="8352928" cy="4320480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ru-RU" dirty="0" smtClean="0">
                <a:solidFill>
                  <a:schemeClr val="tx1"/>
                </a:solidFill>
              </a:rPr>
              <a:t>Развивающемуся  </a:t>
            </a:r>
            <a:r>
              <a:rPr lang="ru-RU" dirty="0">
                <a:solidFill>
                  <a:schemeClr val="tx1"/>
                </a:solidFill>
              </a:rPr>
              <a:t>обществу нужны современно образованные, нравственные, предприимчивые люди, </a:t>
            </a:r>
            <a:r>
              <a:rPr lang="ru-RU" dirty="0" smtClean="0">
                <a:solidFill>
                  <a:schemeClr val="tx1"/>
                </a:solidFill>
              </a:rPr>
              <a:t>которые:</a:t>
            </a:r>
            <a:endParaRPr lang="ru-RU" dirty="0">
              <a:solidFill>
                <a:schemeClr val="tx1"/>
              </a:solidFill>
            </a:endParaRPr>
          </a:p>
          <a:p>
            <a:pPr marL="457200" indent="-457200" algn="l">
              <a:buFont typeface="Wingdings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</a:rPr>
              <a:t>могут </a:t>
            </a:r>
            <a:r>
              <a:rPr lang="ru-RU" dirty="0">
                <a:solidFill>
                  <a:schemeClr val="tx1"/>
                </a:solidFill>
              </a:rPr>
              <a:t>самостоятельно принимать ответственные решения в ситуации выбора, прогнозируя их возможные последствия;</a:t>
            </a:r>
          </a:p>
          <a:p>
            <a:pPr marL="457200" indent="-457200" algn="l">
              <a:buFont typeface="Wingdings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</a:rPr>
              <a:t>способны </a:t>
            </a:r>
            <a:r>
              <a:rPr lang="ru-RU" dirty="0">
                <a:solidFill>
                  <a:schemeClr val="tx1"/>
                </a:solidFill>
              </a:rPr>
              <a:t>к сотрудничеству;</a:t>
            </a:r>
          </a:p>
          <a:p>
            <a:pPr marL="457200" indent="-457200" algn="l">
              <a:buFont typeface="Wingdings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</a:rPr>
              <a:t>отличаются </a:t>
            </a:r>
            <a:r>
              <a:rPr lang="ru-RU" dirty="0">
                <a:solidFill>
                  <a:schemeClr val="tx1"/>
                </a:solidFill>
              </a:rPr>
              <a:t>мобильностью, динамизмом, конструктивностью;</a:t>
            </a:r>
          </a:p>
          <a:p>
            <a:pPr marL="457200" indent="-457200" algn="l">
              <a:buFont typeface="Wingdings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</a:rPr>
              <a:t>обладают </a:t>
            </a:r>
            <a:r>
              <a:rPr lang="ru-RU" dirty="0">
                <a:solidFill>
                  <a:schemeClr val="tx1"/>
                </a:solidFill>
              </a:rPr>
              <a:t>развитым чувством ответственности за судьбу страны.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259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47260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i="1" dirty="0" smtClean="0"/>
              <a:t>         </a:t>
            </a:r>
            <a:r>
              <a:rPr lang="ru-RU" sz="3800" b="1" i="1" dirty="0"/>
              <a:t>Исследовательская деятельность </a:t>
            </a:r>
            <a:r>
              <a:rPr lang="ru-RU" sz="3800" dirty="0"/>
              <a:t>– это специфическая человеческая деятельность, которая регулируется сознанием и активностью личности, направленная на удовлетворение познавательных, интеллектуальных потребностей, продуктом которой является новое знание, полученное в соответствии с поставленной целью и в соответствии с объективными законами и наличными обстоятельствами, определяющими реальность и достижимость цели. </a:t>
            </a:r>
          </a:p>
        </p:txBody>
      </p:sp>
    </p:spTree>
    <p:extLst>
      <p:ext uri="{BB962C8B-B14F-4D97-AF65-F5344CB8AC3E}">
        <p14:creationId xmlns:p14="http://schemas.microsoft.com/office/powerpoint/2010/main" val="10777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Цель педагогической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деятельности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обеспечение </a:t>
            </a:r>
            <a:r>
              <a:rPr lang="ru-RU" dirty="0">
                <a:latin typeface="Arial" pitchFamily="34" charset="0"/>
                <a:cs typeface="Arial" pitchFamily="34" charset="0"/>
              </a:rPr>
              <a:t>положительной динамики самореализации обучающихся, повышение уровня развития их исследовательского поведения, интеллекта и креативности при изучении русского языка и литературы посредством использования исследовательских приемов и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методов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53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152127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Задачи педагогической деятельности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1628800"/>
            <a:ext cx="7632848" cy="4608512"/>
          </a:xfrm>
        </p:spPr>
        <p:txBody>
          <a:bodyPr>
            <a:normAutofit fontScale="25000" lnSpcReduction="20000"/>
          </a:bodyPr>
          <a:lstStyle/>
          <a:p>
            <a:pPr marL="685800" indent="-685800" algn="l">
              <a:buFont typeface="Wingdings" pitchFamily="2" charset="2"/>
              <a:buChar char="v"/>
            </a:pPr>
            <a:r>
              <a:rPr lang="ru-RU" sz="7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изучить </a:t>
            </a:r>
            <a:r>
              <a:rPr lang="ru-RU" sz="7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методическую литературу по данной теме, познакомиться с опытом внедрения исследовательских методов и приемов в процесс обучения, изучить основные методологические принципы, на которых строится управление исследовательской деятельностью учащихся;</a:t>
            </a:r>
          </a:p>
          <a:p>
            <a:pPr marL="685800" indent="-685800" algn="l">
              <a:buFont typeface="Wingdings" pitchFamily="2" charset="2"/>
              <a:buChar char="v"/>
            </a:pPr>
            <a:r>
              <a:rPr lang="ru-RU" sz="7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внедрить </a:t>
            </a:r>
            <a:r>
              <a:rPr lang="ru-RU" sz="7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педагогическую практику такую организацию учебного процесса, которая способствовала бы интеллектуальному развитию учеников, стимулировала бы самообучаемость школьника, его способности в разных видах мыслительной, речевой и др. деятельности, формировала исследовательское поведение.</a:t>
            </a:r>
          </a:p>
          <a:p>
            <a:pPr marL="685800" indent="-685800" algn="l">
              <a:buFont typeface="Wingdings" pitchFamily="2" charset="2"/>
              <a:buChar char="v"/>
            </a:pPr>
            <a:r>
              <a:rPr lang="ru-RU" sz="7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создать </a:t>
            </a:r>
            <a:r>
              <a:rPr lang="ru-RU" sz="7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условия для приобретения учащимися учебно-исследовательских умений, необходимых для дальнейшего образования; для формирования основ исследовательской культуры. Содействовать поддержке внутренней учебной мотивации на основе познавательного интереса учащихся.</a:t>
            </a:r>
          </a:p>
          <a:p>
            <a:pPr marL="685800" indent="-685800" algn="l">
              <a:buFont typeface="Wingdings" pitchFamily="2" charset="2"/>
              <a:buChar char="v"/>
            </a:pPr>
            <a:r>
              <a:rPr lang="ru-RU" sz="7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развивать </a:t>
            </a:r>
            <a:r>
              <a:rPr lang="ru-RU" sz="7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коммуникативные умения сотрудничества, обучения в диалоге; создать условия для раскрытия личностного потенциала учащихся, их оптимального самоопределения и самореализации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2769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2987824" y="2505323"/>
            <a:ext cx="3168352" cy="1859781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Способы включения учащихся в учебно-познавательную деятельность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583082" y="620688"/>
            <a:ext cx="2186225" cy="1122986"/>
          </a:xfrm>
          <a:prstGeom prst="roundRect">
            <a:avLst/>
          </a:prstGeom>
          <a:solidFill>
            <a:srgbClr val="96DEA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Приёмы самообразования и взаимообучения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Стрелка вправо 9"/>
          <p:cNvSpPr/>
          <p:nvPr/>
        </p:nvSpPr>
        <p:spPr>
          <a:xfrm rot="16200000">
            <a:off x="4299756" y="1970591"/>
            <a:ext cx="650414" cy="326123"/>
          </a:xfrm>
          <a:prstGeom prst="rightArrow">
            <a:avLst/>
          </a:prstGeom>
          <a:solidFill>
            <a:srgbClr val="96DEA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876256" y="3892978"/>
            <a:ext cx="1512168" cy="1188132"/>
          </a:xfrm>
          <a:prstGeom prst="roundRect">
            <a:avLst/>
          </a:prstGeom>
          <a:solidFill>
            <a:srgbClr val="96DEA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Работа в творческих группах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755576" y="1772816"/>
            <a:ext cx="1822824" cy="1188132"/>
          </a:xfrm>
          <a:prstGeom prst="roundRect">
            <a:avLst/>
          </a:prstGeom>
          <a:solidFill>
            <a:srgbClr val="96DEA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Использование проблемного метода и дискуссий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755576" y="3922314"/>
            <a:ext cx="1512168" cy="1188132"/>
          </a:xfrm>
          <a:prstGeom prst="roundRect">
            <a:avLst/>
          </a:prstGeom>
          <a:solidFill>
            <a:srgbClr val="96DEA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Создание ситуации успеха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732241" y="1772816"/>
            <a:ext cx="1800199" cy="1188132"/>
          </a:xfrm>
          <a:prstGeom prst="roundRect">
            <a:avLst/>
          </a:prstGeom>
          <a:solidFill>
            <a:srgbClr val="96DEA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Стимулирование интереса к предмету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275855" y="5114322"/>
            <a:ext cx="2685097" cy="1267006"/>
          </a:xfrm>
          <a:prstGeom prst="roundRect">
            <a:avLst/>
          </a:prstGeom>
          <a:solidFill>
            <a:srgbClr val="96DEA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Активное деятельностное освоение учащимися мира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6" name="Стрелка вправо 25"/>
          <p:cNvSpPr/>
          <p:nvPr/>
        </p:nvSpPr>
        <p:spPr>
          <a:xfrm rot="19950288">
            <a:off x="5990249" y="2482716"/>
            <a:ext cx="650414" cy="334433"/>
          </a:xfrm>
          <a:prstGeom prst="rightArrow">
            <a:avLst/>
          </a:prstGeom>
          <a:solidFill>
            <a:srgbClr val="96DEA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право 26"/>
          <p:cNvSpPr/>
          <p:nvPr/>
        </p:nvSpPr>
        <p:spPr>
          <a:xfrm rot="12443097">
            <a:off x="2700201" y="2371604"/>
            <a:ext cx="650414" cy="316365"/>
          </a:xfrm>
          <a:prstGeom prst="rightArrow">
            <a:avLst/>
          </a:prstGeom>
          <a:solidFill>
            <a:srgbClr val="96DEA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право 27"/>
          <p:cNvSpPr/>
          <p:nvPr/>
        </p:nvSpPr>
        <p:spPr>
          <a:xfrm rot="8806776">
            <a:off x="2521669" y="4116797"/>
            <a:ext cx="650414" cy="332384"/>
          </a:xfrm>
          <a:prstGeom prst="rightArrow">
            <a:avLst/>
          </a:prstGeom>
          <a:solidFill>
            <a:srgbClr val="96DEA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право 28"/>
          <p:cNvSpPr/>
          <p:nvPr/>
        </p:nvSpPr>
        <p:spPr>
          <a:xfrm rot="5400000">
            <a:off x="4225849" y="4629888"/>
            <a:ext cx="563853" cy="336836"/>
          </a:xfrm>
          <a:prstGeom prst="rightArrow">
            <a:avLst/>
          </a:prstGeom>
          <a:solidFill>
            <a:srgbClr val="96DEA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право 29"/>
          <p:cNvSpPr/>
          <p:nvPr/>
        </p:nvSpPr>
        <p:spPr>
          <a:xfrm rot="1605791">
            <a:off x="5995763" y="4049531"/>
            <a:ext cx="650414" cy="358955"/>
          </a:xfrm>
          <a:prstGeom prst="rightArrow">
            <a:avLst/>
          </a:prstGeom>
          <a:solidFill>
            <a:srgbClr val="96DEA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90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576064"/>
          </a:xfrm>
        </p:spPr>
        <p:txBody>
          <a:bodyPr>
            <a:noAutofit/>
          </a:bodyPr>
          <a:lstStyle/>
          <a:p>
            <a:r>
              <a:rPr lang="ru-RU" sz="3600" b="1" i="1" dirty="0" smtClean="0"/>
              <a:t>Основные формы </a:t>
            </a:r>
            <a:r>
              <a:rPr lang="ru-RU" sz="3600" b="1" i="1" dirty="0"/>
              <a:t>работы с учащимися 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 </a:t>
            </a:r>
            <a:r>
              <a:rPr lang="ru-RU" dirty="0"/>
              <a:t>уроки-исследования разных типов;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 </a:t>
            </a:r>
            <a:r>
              <a:rPr lang="ru-RU" dirty="0"/>
              <a:t>организация учебных занятий с использованием элементов исследовательской технологии, отдельных исследовательских методов и приемов;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 </a:t>
            </a:r>
            <a:r>
              <a:rPr lang="ru-RU" dirty="0"/>
              <a:t>индивидуальные и групповые консультации на различных этапах выполнения проекта или исследования;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 </a:t>
            </a:r>
            <a:r>
              <a:rPr lang="ru-RU" dirty="0"/>
              <a:t>деловые игры с исследовательской направленностью;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 </a:t>
            </a:r>
            <a:r>
              <a:rPr lang="ru-RU" dirty="0"/>
              <a:t>участие детей в конкурсах, имеющих исследовательскую направленность.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496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</TotalTime>
  <Words>976</Words>
  <Application>Microsoft Office PowerPoint</Application>
  <PresentationFormat>Экран (4:3)</PresentationFormat>
  <Paragraphs>140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   Методический семинар «Развитие интеллектуальных способностей учащихся посредством использования исследовательских методов и приемов в процессе преподавания русского языка и литературы»   </vt:lpstr>
      <vt:lpstr>План семинара</vt:lpstr>
      <vt:lpstr> Исследование создает  новые знания (Нил Армстронг)       </vt:lpstr>
      <vt:lpstr>Актуальность исследовательской деятельности</vt:lpstr>
      <vt:lpstr>Презентация PowerPoint</vt:lpstr>
      <vt:lpstr>Цель педагогической деятельности</vt:lpstr>
      <vt:lpstr>Задачи педагогической деятельности</vt:lpstr>
      <vt:lpstr>Презентация PowerPoint</vt:lpstr>
      <vt:lpstr>Основные формы работы с учащимися  </vt:lpstr>
      <vt:lpstr>          ИССЛЕДОВАТЕЛЬСКАЯ РАБОТА          НА УРОКАХ ЛИТЕРАТУРЫ </vt:lpstr>
      <vt:lpstr> Постановка проблемных вопросов </vt:lpstr>
      <vt:lpstr>Словарная работа</vt:lpstr>
      <vt:lpstr>Презентация PowerPoint</vt:lpstr>
      <vt:lpstr>Уроки- исследования</vt:lpstr>
      <vt:lpstr> ИССЛЕДОВАТЕЛЬСКАЯ РАБОТА НА УРОКАХ РУССКОГО ЯЗЫКА</vt:lpstr>
      <vt:lpstr>Результативность применения исследовательской деятельности в учебной практике. </vt:lpstr>
      <vt:lpstr>  Школьный уровень</vt:lpstr>
      <vt:lpstr> Муниципальный уровень</vt:lpstr>
      <vt:lpstr>Городской семинар </vt:lpstr>
      <vt:lpstr> ЗАКЛЮЧЕНИЕ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Методический семинар «Развитие интеллектуальных способностей учащихся посредством использования исследовательских методов и приемов в процессе преподавания русского языка и литературы»</dc:title>
  <dc:creator>admin</dc:creator>
  <cp:lastModifiedBy>admin</cp:lastModifiedBy>
  <cp:revision>39</cp:revision>
  <dcterms:created xsi:type="dcterms:W3CDTF">2016-01-24T14:10:43Z</dcterms:created>
  <dcterms:modified xsi:type="dcterms:W3CDTF">2016-02-08T17:42:28Z</dcterms:modified>
</cp:coreProperties>
</file>